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816" r:id="rId2"/>
    <p:sldMasterId id="2147483737" r:id="rId3"/>
    <p:sldMasterId id="2147483727" r:id="rId4"/>
    <p:sldMasterId id="2147483837" r:id="rId5"/>
    <p:sldMasterId id="2147483660" r:id="rId6"/>
  </p:sldMasterIdLst>
  <p:notesMasterIdLst>
    <p:notesMasterId r:id="rId23"/>
  </p:notesMasterIdLst>
  <p:sldIdLst>
    <p:sldId id="256" r:id="rId7"/>
    <p:sldId id="257" r:id="rId8"/>
    <p:sldId id="263" r:id="rId9"/>
    <p:sldId id="262" r:id="rId10"/>
    <p:sldId id="261" r:id="rId11"/>
    <p:sldId id="260" r:id="rId12"/>
    <p:sldId id="259" r:id="rId13"/>
    <p:sldId id="258" r:id="rId14"/>
    <p:sldId id="268" r:id="rId15"/>
    <p:sldId id="267" r:id="rId16"/>
    <p:sldId id="266" r:id="rId17"/>
    <p:sldId id="265" r:id="rId18"/>
    <p:sldId id="264" r:id="rId19"/>
    <p:sldId id="269"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E02A4-B89E-4760-88BA-D18006606AF7}" v="84" dt="2023-10-23T11:12:56.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01" d="100"/>
          <a:sy n="101" d="100"/>
        </p:scale>
        <p:origin x="4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9E826-F23F-4CD4-BB3C-C1E3EF5E9316}" type="datetimeFigureOut">
              <a:t>29/10/2023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C1CBF-EF49-4163-AB80-AD069B823B9F}" type="slidenum">
              <a:t>‹#›</a:t>
            </a:fld>
            <a:endParaRPr lang="en-US"/>
          </a:p>
        </p:txBody>
      </p:sp>
    </p:spTree>
    <p:extLst>
      <p:ext uri="{BB962C8B-B14F-4D97-AF65-F5344CB8AC3E}">
        <p14:creationId xmlns:p14="http://schemas.microsoft.com/office/powerpoint/2010/main" val="3014990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virtual-machines/nda100-v4-serie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nvidia.com/en-in/data-center/a10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a:t>Jennifer</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341E862-5122-4E5E-9A06-299709335AC8}"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4421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Source https://techcommunity.microsoft.com/t5/azure-global/performance-considerations-for-large-scale-deep-learning/ba-p/2693834 </a:t>
            </a:r>
          </a:p>
        </p:txBody>
      </p:sp>
      <p:sp>
        <p:nvSpPr>
          <p:cNvPr id="4" name="Slide Number Placeholder 3"/>
          <p:cNvSpPr>
            <a:spLocks noGrp="1"/>
          </p:cNvSpPr>
          <p:nvPr>
            <p:ph type="sldNum" sz="quarter" idx="5"/>
          </p:nvPr>
        </p:nvSpPr>
        <p:spPr/>
        <p:txBody>
          <a:bodyPr/>
          <a:lstStyle/>
          <a:p>
            <a:fld id="{36671826-D444-41AA-9A59-EC86168C244E}" type="slidenum">
              <a:rPr lang="en-CA" smtClean="0"/>
              <a:t>13</a:t>
            </a:fld>
            <a:endParaRPr lang="en-CA"/>
          </a:p>
        </p:txBody>
      </p:sp>
    </p:spTree>
    <p:extLst>
      <p:ext uri="{BB962C8B-B14F-4D97-AF65-F5344CB8AC3E}">
        <p14:creationId xmlns:p14="http://schemas.microsoft.com/office/powerpoint/2010/main" val="416816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Esthela</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NC Series are set to retire September 6, 2023</a:t>
            </a:r>
          </a:p>
          <a:p>
            <a:pPr marL="171450" indent="-171450">
              <a:buFont typeface="Arial" panose="020B0604020202020204" pitchFamily="34" charset="0"/>
              <a:buChar char="•"/>
            </a:pPr>
            <a:r>
              <a:rPr lang="en-US"/>
              <a:t>NC v2 are set to retire September 6, 2023</a:t>
            </a:r>
          </a:p>
          <a:p>
            <a:pPr marL="171450" indent="-171450">
              <a:buFont typeface="Arial" panose="020B0604020202020204" pitchFamily="34" charset="0"/>
              <a:buChar char="•"/>
            </a:pPr>
            <a:r>
              <a:rPr lang="en-US"/>
              <a:t>NV are set to retire September 6, 2023</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DF13E7E7-80DB-469C-AD09-37A709D244AE}" type="slidenum">
              <a:rPr lang="en-US" smtClean="0"/>
              <a:t>3</a:t>
            </a:fld>
            <a:endParaRPr lang="en-US"/>
          </a:p>
        </p:txBody>
      </p:sp>
    </p:spTree>
    <p:extLst>
      <p:ext uri="{BB962C8B-B14F-4D97-AF65-F5344CB8AC3E}">
        <p14:creationId xmlns:p14="http://schemas.microsoft.com/office/powerpoint/2010/main" val="3074597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Esthela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2B64AC-F36E-479E-839E-11285A4C09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66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Esthela</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7E4F63-502E-40D0-B7E1-C064D33E29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924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Esthela</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7E4F63-502E-40D0-B7E1-C064D33E29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114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Esthela</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7E4F63-502E-40D0-B7E1-C064D33E29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460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Esthela</a:t>
            </a:r>
          </a:p>
        </p:txBody>
      </p:sp>
      <p:sp>
        <p:nvSpPr>
          <p:cNvPr id="4" name="Slide Number Placeholder 3"/>
          <p:cNvSpPr>
            <a:spLocks noGrp="1"/>
          </p:cNvSpPr>
          <p:nvPr>
            <p:ph type="sldNum" sz="quarter" idx="5"/>
          </p:nvPr>
        </p:nvSpPr>
        <p:spPr/>
        <p:txBody>
          <a:bodyPr/>
          <a:lstStyle/>
          <a:p>
            <a:fld id="{DF13E7E7-80DB-469C-AD09-37A709D244AE}" type="slidenum">
              <a:rPr lang="en-US" smtClean="0"/>
              <a:t>8</a:t>
            </a:fld>
            <a:endParaRPr lang="en-US"/>
          </a:p>
        </p:txBody>
      </p:sp>
    </p:spTree>
    <p:extLst>
      <p:ext uri="{BB962C8B-B14F-4D97-AF65-F5344CB8AC3E}">
        <p14:creationId xmlns:p14="http://schemas.microsoft.com/office/powerpoint/2010/main" val="119442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51DE35-5AFA-4014-83AC-A64B38AACD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10/29/2023 6:43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845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50000"/>
              </a:lnSpc>
              <a:spcAft>
                <a:spcPts val="800"/>
              </a:spcAft>
              <a:buFont typeface="Symbol" panose="05050102010706020507" pitchFamily="18" charset="2"/>
              <a:buChar char=""/>
            </a:pPr>
            <a:r>
              <a:rPr lang="en-CA" sz="1200">
                <a:effectLst/>
                <a:latin typeface="Calibri" panose="020F0502020204030204" pitchFamily="34" charset="0"/>
                <a:ea typeface="Calibri" panose="020F0502020204030204" pitchFamily="34" charset="0"/>
                <a:cs typeface="Arial" panose="020B0604020202020204" pitchFamily="34" charset="0"/>
              </a:rPr>
              <a:t>P</a:t>
            </a:r>
            <a:r>
              <a:rPr lang="en-US" sz="1200">
                <a:effectLst/>
                <a:latin typeface="Segoe UI" panose="020B0502040204020203" pitchFamily="34" charset="0"/>
                <a:ea typeface="Calibri" panose="020F0502020204030204" pitchFamily="34" charset="0"/>
              </a:rPr>
              <a:t>airs of NVIDIA Ampere A100 Tensor Core GPUs are interconnected at 600 GB/s via the NVIDIA NVLINK Bridge</a:t>
            </a:r>
          </a:p>
          <a:p>
            <a:pPr marL="342900" lvl="0" indent="-342900">
              <a:lnSpc>
                <a:spcPct val="150000"/>
              </a:lnSpc>
              <a:spcAft>
                <a:spcPts val="800"/>
              </a:spcAft>
              <a:buFont typeface="Symbol" panose="05050102010706020507" pitchFamily="18" charset="2"/>
              <a:buChar char=""/>
            </a:pPr>
            <a:r>
              <a:rPr lang="en-US" sz="1200">
                <a:effectLst/>
                <a:latin typeface="Segoe UI" panose="020B0502040204020203" pitchFamily="34" charset="0"/>
                <a:ea typeface="Calibri" panose="020F0502020204030204" pitchFamily="34" charset="0"/>
              </a:rPr>
              <a:t>Pairs of GPUs are interconnected via NVIDIA </a:t>
            </a:r>
            <a:r>
              <a:rPr lang="en-US" sz="1200" err="1">
                <a:effectLst/>
                <a:latin typeface="Segoe UI" panose="020B0502040204020203" pitchFamily="34" charset="0"/>
                <a:ea typeface="Calibri" panose="020F0502020204030204" pitchFamily="34" charset="0"/>
              </a:rPr>
              <a:t>NVswitch</a:t>
            </a:r>
            <a:r>
              <a:rPr lang="en-US" sz="1200">
                <a:effectLst/>
                <a:latin typeface="Segoe UI" panose="020B0502040204020203" pitchFamily="34" charset="0"/>
                <a:ea typeface="Calibri" panose="020F0502020204030204" pitchFamily="34" charset="0"/>
              </a:rPr>
              <a:t> (based upon the 64GB/s PCIe Gen4 interconnect)</a:t>
            </a:r>
          </a:p>
          <a:p>
            <a:pPr marL="342900" marR="0" lvl="0" indent="-342900" algn="l" defTabSz="914400" rtl="0" eaLnBrk="1" fontAlgn="auto" latinLnBrk="0" hangingPunct="1">
              <a:lnSpc>
                <a:spcPct val="150000"/>
              </a:lnSpc>
              <a:spcBef>
                <a:spcPts val="0"/>
              </a:spcBef>
              <a:spcAft>
                <a:spcPts val="800"/>
              </a:spcAft>
              <a:buClrTx/>
              <a:buSzTx/>
              <a:buFont typeface="Symbol" panose="05050102010706020507" pitchFamily="18" charset="2"/>
              <a:buChar char=""/>
              <a:tabLst/>
              <a:defRPr/>
            </a:pPr>
            <a:r>
              <a:rPr lang="en-US" sz="1200">
                <a:effectLst/>
                <a:latin typeface="Segoe UI" panose="020B0502040204020203" pitchFamily="34" charset="0"/>
                <a:ea typeface="Calibri" panose="020F0502020204030204" pitchFamily="34" charset="0"/>
              </a:rPr>
              <a:t>NVIDIA NCCL provides the software primitives required to make optimal use of this fabric</a:t>
            </a:r>
          </a:p>
          <a:p>
            <a:pPr marL="342900" marR="0" lvl="0" indent="-342900" algn="l" defTabSz="914400" rtl="0" eaLnBrk="1" fontAlgn="auto" latinLnBrk="0" hangingPunct="1">
              <a:lnSpc>
                <a:spcPct val="150000"/>
              </a:lnSpc>
              <a:spcBef>
                <a:spcPts val="0"/>
              </a:spcBef>
              <a:spcAft>
                <a:spcPts val="800"/>
              </a:spcAft>
              <a:buClrTx/>
              <a:buSzTx/>
              <a:buFont typeface="Symbol" panose="05050102010706020507" pitchFamily="18" charset="2"/>
              <a:buChar char=""/>
              <a:tabLst/>
              <a:defRPr/>
            </a:pPr>
            <a:r>
              <a:rPr lang="en-US" sz="1800">
                <a:effectLst/>
                <a:latin typeface="Segoe UI" panose="020B0502040204020203" pitchFamily="34" charset="0"/>
                <a:ea typeface="Calibri" panose="020F0502020204030204" pitchFamily="34" charset="0"/>
              </a:rPr>
              <a:t>Mellanox InfiniBand HDR is used as the interconnect fabric</a:t>
            </a:r>
            <a:endParaRPr lang="en-US" sz="1200">
              <a:effectLst/>
              <a:latin typeface="Segoe UI" panose="020B0502040204020203" pitchFamily="34" charset="0"/>
              <a:ea typeface="Calibri" panose="020F0502020204030204" pitchFamily="34" charset="0"/>
            </a:endParaRPr>
          </a:p>
          <a:p>
            <a:pPr marL="342900" lvl="0" indent="-342900">
              <a:lnSpc>
                <a:spcPct val="150000"/>
              </a:lnSpc>
              <a:spcAft>
                <a:spcPts val="800"/>
              </a:spcAft>
              <a:buFont typeface="Symbol" panose="05050102010706020507" pitchFamily="18" charset="2"/>
              <a:buChar char=""/>
            </a:pPr>
            <a:endParaRPr lang="en-US" sz="1200">
              <a:effectLst/>
              <a:latin typeface="Segoe UI" panose="020B0502040204020203" pitchFamily="34" charset="0"/>
              <a:ea typeface="Calibri" panose="020F0502020204030204" pitchFamily="34" charset="0"/>
            </a:endParaRPr>
          </a:p>
          <a:p>
            <a:pPr marL="0" lvl="0" indent="0">
              <a:lnSpc>
                <a:spcPct val="150000"/>
              </a:lnSpc>
              <a:spcAft>
                <a:spcPts val="800"/>
              </a:spcAft>
              <a:buFont typeface="Symbol" panose="05050102010706020507" pitchFamily="18" charset="2"/>
              <a:buNone/>
            </a:pPr>
            <a:r>
              <a:rPr lang="en-US" sz="1200">
                <a:effectLst/>
                <a:latin typeface="Calibri" panose="020F0502020204030204" pitchFamily="34" charset="0"/>
                <a:ea typeface="Calibri" panose="020F0502020204030204" pitchFamily="34" charset="0"/>
                <a:cs typeface="Arial" panose="020B0604020202020204" pitchFamily="34" charset="0"/>
              </a:rPr>
              <a:t>For additional details regarding the Azure ND A100 v4 series VMs see the documentation at </a:t>
            </a:r>
            <a:r>
              <a:rPr lang="en-US" sz="12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https://docs.microsoft.com/en-us/azure/virtual-machines/nda100-v4-series</a:t>
            </a:r>
            <a:r>
              <a:rPr lang="en-US" sz="1200">
                <a:effectLst/>
                <a:latin typeface="Calibri" panose="020F0502020204030204" pitchFamily="34" charset="0"/>
                <a:ea typeface="Calibri" panose="020F0502020204030204" pitchFamily="34" charset="0"/>
                <a:cs typeface="Arial" panose="020B0604020202020204" pitchFamily="34" charset="0"/>
              </a:rPr>
              <a:t>; NVIDIA Ampere A100 Tensor Core GPUs are detailed at </a:t>
            </a:r>
            <a:r>
              <a:rPr lang="en-US" sz="12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https://www.nvidia.com/en-in/data-center/a100/</a:t>
            </a:r>
            <a:r>
              <a:rPr lang="en-US" sz="1200">
                <a:effectLst/>
                <a:latin typeface="Calibri" panose="020F0502020204030204" pitchFamily="34" charset="0"/>
                <a:ea typeface="Calibri" panose="020F0502020204030204" pitchFamily="34" charset="0"/>
                <a:cs typeface="Arial" panose="020B0604020202020204" pitchFamily="34" charset="0"/>
              </a:rPr>
              <a:t>. </a:t>
            </a:r>
          </a:p>
          <a:p>
            <a:pPr marL="0" lvl="0" indent="0">
              <a:lnSpc>
                <a:spcPct val="150000"/>
              </a:lnSpc>
              <a:spcAft>
                <a:spcPts val="800"/>
              </a:spcAft>
              <a:buFont typeface="Symbol" panose="05050102010706020507" pitchFamily="18" charset="2"/>
              <a:buNone/>
            </a:pPr>
            <a:endParaRPr lang="en-CA" sz="12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51DE35-5AFA-4014-83AC-A64B38AACDD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10/29/2023 6:43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7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5.xml"/><Relationship Id="rId1" Type="http://schemas.openxmlformats.org/officeDocument/2006/relationships/tags" Target="../tags/tag1.xml"/><Relationship Id="rId4" Type="http://schemas.openxmlformats.org/officeDocument/2006/relationships/image" Target="../media/image7.emf"/></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506368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38163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282655"/>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Title 1">
            <a:extLst>
              <a:ext uri="{FF2B5EF4-FFF2-40B4-BE49-F238E27FC236}">
                <a16:creationId xmlns:a16="http://schemas.microsoft.com/office/drawing/2014/main" id="{F3794EFB-C74A-3048-A890-DC380EEE7BC0}"/>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974064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28265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4BF8EDA-037A-3EC1-DABD-7F8EBE0D4459}"/>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22187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9457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68303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0699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7565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71611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547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0718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8640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0363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279024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7857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005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30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425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59663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677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85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5807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8813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EFA7-EE39-4E41-9606-BFB2583A6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8B9D7B-4D8A-4D7C-84F4-2AE2CB144B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D8BC30-B0EF-48A7-8244-F243B4C8D2DF}"/>
              </a:ext>
            </a:extLst>
          </p:cNvPr>
          <p:cNvSpPr>
            <a:spLocks noGrp="1"/>
          </p:cNvSpPr>
          <p:nvPr>
            <p:ph type="dt" sz="half" idx="10"/>
          </p:nvPr>
        </p:nvSpPr>
        <p:spPr/>
        <p:txBody>
          <a:bodyPr/>
          <a:lstStyle/>
          <a:p>
            <a:fld id="{D86CFB62-81EA-4349-9554-65B02C664D96}" type="datetimeFigureOut">
              <a:rPr lang="en-US" smtClean="0"/>
              <a:t>10/29/2023</a:t>
            </a:fld>
            <a:endParaRPr lang="en-US"/>
          </a:p>
        </p:txBody>
      </p:sp>
      <p:sp>
        <p:nvSpPr>
          <p:cNvPr id="5" name="Footer Placeholder 4">
            <a:extLst>
              <a:ext uri="{FF2B5EF4-FFF2-40B4-BE49-F238E27FC236}">
                <a16:creationId xmlns:a16="http://schemas.microsoft.com/office/drawing/2014/main" id="{761F3ECE-67FB-4C20-B1B9-F261583F6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C2282-0734-40E1-A174-E5C9078CB604}"/>
              </a:ext>
            </a:extLst>
          </p:cNvPr>
          <p:cNvSpPr>
            <a:spLocks noGrp="1"/>
          </p:cNvSpPr>
          <p:nvPr>
            <p:ph type="sldNum" sz="quarter" idx="12"/>
          </p:nvPr>
        </p:nvSpPr>
        <p:spPr/>
        <p:txBody>
          <a:bodyPr/>
          <a:lstStyle/>
          <a:p>
            <a:fld id="{C567E853-231A-49F2-998F-6F2165E03730}" type="slidenum">
              <a:rPr lang="en-US" smtClean="0"/>
              <a:t>‹#›</a:t>
            </a:fld>
            <a:endParaRPr lang="en-US"/>
          </a:p>
        </p:txBody>
      </p:sp>
    </p:spTree>
    <p:extLst>
      <p:ext uri="{BB962C8B-B14F-4D97-AF65-F5344CB8AC3E}">
        <p14:creationId xmlns:p14="http://schemas.microsoft.com/office/powerpoint/2010/main" val="7221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769947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72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90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1311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2110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7117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0860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88216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97302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17012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6895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69891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27283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526830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8731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61342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1978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1899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82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611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30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0581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572279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0896765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4158908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72253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80" y="6431006"/>
            <a:ext cx="931345"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92761586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0" y="1190735"/>
            <a:ext cx="11653523"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7094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64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700B-2ED1-4D78-99A6-C3F0C5E3D0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D5ED6C-6E26-4228-AFAF-AE683A1E6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B7C7DD-A6AD-4402-839B-CCFB44FDDD92}"/>
              </a:ext>
            </a:extLst>
          </p:cNvPr>
          <p:cNvSpPr>
            <a:spLocks noGrp="1"/>
          </p:cNvSpPr>
          <p:nvPr>
            <p:ph type="dt" sz="half" idx="10"/>
          </p:nvPr>
        </p:nvSpPr>
        <p:spPr/>
        <p:txBody>
          <a:bodyPr/>
          <a:lstStyle/>
          <a:p>
            <a:fld id="{AC001E17-462E-45ED-A0FB-81C9FE1D2F5D}" type="datetimeFigureOut">
              <a:rPr lang="en-US" smtClean="0"/>
              <a:t>10/29/2023</a:t>
            </a:fld>
            <a:endParaRPr lang="en-US"/>
          </a:p>
        </p:txBody>
      </p:sp>
      <p:sp>
        <p:nvSpPr>
          <p:cNvPr id="5" name="Footer Placeholder 4">
            <a:extLst>
              <a:ext uri="{FF2B5EF4-FFF2-40B4-BE49-F238E27FC236}">
                <a16:creationId xmlns:a16="http://schemas.microsoft.com/office/drawing/2014/main" id="{520F0B45-0978-4DA4-AB92-9999170BD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69DFA-EEE9-4E7F-9E7F-35EE51237916}"/>
              </a:ext>
            </a:extLst>
          </p:cNvPr>
          <p:cNvSpPr>
            <a:spLocks noGrp="1"/>
          </p:cNvSpPr>
          <p:nvPr>
            <p:ph type="sldNum" sz="quarter" idx="12"/>
          </p:nvPr>
        </p:nvSpPr>
        <p:spPr/>
        <p:txBody>
          <a:bodyPr/>
          <a:lstStyle/>
          <a:p>
            <a:fld id="{E94B0DF4-E989-496D-AA9D-7474250956E9}" type="slidenum">
              <a:rPr lang="en-US" smtClean="0"/>
              <a:t>‹#›</a:t>
            </a:fld>
            <a:endParaRPr lang="en-US"/>
          </a:p>
        </p:txBody>
      </p:sp>
      <p:sp>
        <p:nvSpPr>
          <p:cNvPr id="7" name="TextBox 6">
            <a:extLst>
              <a:ext uri="{FF2B5EF4-FFF2-40B4-BE49-F238E27FC236}">
                <a16:creationId xmlns:a16="http://schemas.microsoft.com/office/drawing/2014/main" id="{0FD3C47D-EF38-B843-B224-6EFFF82D54B4}"/>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1790728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5"/>
            <a:ext cx="11054080" cy="1169551"/>
          </a:xfrm>
        </p:spPr>
        <p:txBody>
          <a:bodyPr/>
          <a:lstStyle>
            <a:lvl1pPr marL="0" indent="0">
              <a:buClr>
                <a:schemeClr val="bg2"/>
              </a:buClr>
              <a:buSzPct val="100000"/>
              <a:buFontTx/>
              <a:buNone/>
              <a:defRPr sz="2222">
                <a:solidFill>
                  <a:schemeClr val="bg1"/>
                </a:solidFill>
              </a:defRPr>
            </a:lvl1pPr>
            <a:lvl2pPr marL="634981" indent="0">
              <a:buClr>
                <a:schemeClr val="bg2"/>
              </a:buClr>
              <a:buSzPct val="100000"/>
              <a:buFontTx/>
              <a:buNone/>
              <a:defRPr sz="2000">
                <a:solidFill>
                  <a:schemeClr val="bg1"/>
                </a:solidFill>
              </a:defRPr>
            </a:lvl2pPr>
            <a:lvl3pPr marL="1209991" indent="0">
              <a:buClr>
                <a:schemeClr val="bg2"/>
              </a:buClr>
              <a:buSzPct val="100000"/>
              <a:buFontTx/>
              <a:buNone/>
              <a:defRPr sz="2000">
                <a:solidFill>
                  <a:schemeClr val="bg1"/>
                </a:solidFill>
              </a:defRPr>
            </a:lvl3pPr>
            <a:lvl4pPr marL="1971968" indent="-253992">
              <a:buClr>
                <a:schemeClr val="bg2"/>
              </a:buClr>
              <a:buFont typeface="Wingdings" panose="05000000000000000000" pitchFamily="2" charset="2"/>
              <a:buChar char="§"/>
              <a:defRPr sz="2000">
                <a:solidFill>
                  <a:schemeClr val="tx1"/>
                </a:solidFill>
              </a:defRPr>
            </a:lvl4pPr>
            <a:lvl5pPr marL="2352958" indent="-253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314817"/>
            <a:ext cx="11084560" cy="554062"/>
          </a:xfrm>
        </p:spPr>
        <p:txBody>
          <a:bodyPr/>
          <a:lstStyle>
            <a:lvl1pPr marL="0" indent="0" algn="ctr">
              <a:buFontTx/>
              <a:buNone/>
              <a:defRPr sz="2667" b="0">
                <a:solidFill>
                  <a:schemeClr val="tx2"/>
                </a:solidFill>
                <a:latin typeface="Trebuchet MS" panose="020B0603020202020204" pitchFamily="34" charset="0"/>
              </a:defRPr>
            </a:lvl1pPr>
            <a:lvl2pPr marL="634981" indent="0" algn="ctr">
              <a:buFontTx/>
              <a:buNone/>
              <a:defRPr sz="3111">
                <a:solidFill>
                  <a:schemeClr val="tx2"/>
                </a:solidFill>
                <a:latin typeface="Trebuchet MS" panose="020B0603020202020204" pitchFamily="34" charset="0"/>
              </a:defRPr>
            </a:lvl2pPr>
            <a:lvl3pPr marL="1209991" indent="0" algn="ctr">
              <a:buFontTx/>
              <a:buNone/>
              <a:defRPr sz="3111">
                <a:solidFill>
                  <a:schemeClr val="tx2"/>
                </a:solidFill>
                <a:latin typeface="Trebuchet MS" panose="020B0603020202020204" pitchFamily="34" charset="0"/>
              </a:defRPr>
            </a:lvl3pPr>
            <a:lvl4pPr marL="1717977" indent="0" algn="ctr">
              <a:buFontTx/>
              <a:buNone/>
              <a:defRPr sz="3111">
                <a:solidFill>
                  <a:schemeClr val="tx2"/>
                </a:solidFill>
                <a:latin typeface="Trebuchet MS" panose="020B0603020202020204" pitchFamily="34" charset="0"/>
              </a:defRPr>
            </a:lvl4pPr>
            <a:lvl5pPr marL="209896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0783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59457"/>
            <a:ext cx="11018838" cy="500958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D0F4CA09-3277-4F95-AC5B-2D65649655A1}"/>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DDADC6A-13E7-4191-B3A7-1ADAEDCC82EB}"/>
              </a:ext>
            </a:extLst>
          </p:cNvPr>
          <p:cNvSpPr>
            <a:spLocks noGrp="1"/>
          </p:cNvSpPr>
          <p:nvPr>
            <p:ph type="sldNum" sz="quarter" idx="12"/>
          </p:nvPr>
        </p:nvSpPr>
        <p:spPr>
          <a:xfrm>
            <a:off x="8859838" y="6340595"/>
            <a:ext cx="2743200" cy="365125"/>
          </a:xfrm>
        </p:spPr>
        <p:txBody>
          <a:bodyPr/>
          <a:lstStyle/>
          <a:p>
            <a:fld id="{81FBD629-202C-41FC-BF84-402119B1A6BC}" type="slidenum">
              <a:rPr lang="en-US" smtClean="0"/>
              <a:t>‹#›</a:t>
            </a:fld>
            <a:endParaRPr lang="en-US"/>
          </a:p>
        </p:txBody>
      </p:sp>
    </p:spTree>
    <p:extLst>
      <p:ext uri="{BB962C8B-B14F-4D97-AF65-F5344CB8AC3E}">
        <p14:creationId xmlns:p14="http://schemas.microsoft.com/office/powerpoint/2010/main" val="34780806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59457"/>
            <a:ext cx="5236744" cy="497744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D0F4CA09-3277-4F95-AC5B-2D65649655A1}"/>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DDADC6A-13E7-4191-B3A7-1ADAEDCC82EB}"/>
              </a:ext>
            </a:extLst>
          </p:cNvPr>
          <p:cNvSpPr>
            <a:spLocks noGrp="1"/>
          </p:cNvSpPr>
          <p:nvPr>
            <p:ph type="sldNum" sz="quarter" idx="12"/>
          </p:nvPr>
        </p:nvSpPr>
        <p:spPr>
          <a:xfrm>
            <a:off x="8859838" y="6340595"/>
            <a:ext cx="2743200" cy="365125"/>
          </a:xfrm>
        </p:spPr>
        <p:txBody>
          <a:bodyPr/>
          <a:lstStyle/>
          <a:p>
            <a:fld id="{81FBD629-202C-41FC-BF84-402119B1A6BC}" type="slidenum">
              <a:rPr lang="en-US" smtClean="0"/>
              <a:t>‹#›</a:t>
            </a:fld>
            <a:endParaRPr lang="en-US"/>
          </a:p>
        </p:txBody>
      </p:sp>
      <p:sp>
        <p:nvSpPr>
          <p:cNvPr id="6" name="Content Placeholder 3">
            <a:extLst>
              <a:ext uri="{FF2B5EF4-FFF2-40B4-BE49-F238E27FC236}">
                <a16:creationId xmlns:a16="http://schemas.microsoft.com/office/drawing/2014/main" id="{C391103D-3F15-41A3-A3E1-C8C88E6F0D81}"/>
              </a:ext>
            </a:extLst>
          </p:cNvPr>
          <p:cNvSpPr>
            <a:spLocks noGrp="1"/>
          </p:cNvSpPr>
          <p:nvPr>
            <p:ph sz="quarter" idx="13"/>
          </p:nvPr>
        </p:nvSpPr>
        <p:spPr>
          <a:xfrm>
            <a:off x="6366294" y="1259457"/>
            <a:ext cx="5236744" cy="497744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21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4878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8264" y="1259458"/>
            <a:ext cx="3314461" cy="486529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D0F4CA09-3277-4F95-AC5B-2D65649655A1}"/>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DDADC6A-13E7-4191-B3A7-1ADAEDCC82EB}"/>
              </a:ext>
            </a:extLst>
          </p:cNvPr>
          <p:cNvSpPr>
            <a:spLocks noGrp="1"/>
          </p:cNvSpPr>
          <p:nvPr>
            <p:ph type="sldNum" sz="quarter" idx="12"/>
          </p:nvPr>
        </p:nvSpPr>
        <p:spPr>
          <a:xfrm>
            <a:off x="8859838" y="6340595"/>
            <a:ext cx="2743200" cy="365125"/>
          </a:xfrm>
        </p:spPr>
        <p:txBody>
          <a:bodyPr/>
          <a:lstStyle/>
          <a:p>
            <a:fld id="{81FBD629-202C-41FC-BF84-402119B1A6BC}" type="slidenum">
              <a:rPr lang="en-US" smtClean="0"/>
              <a:t>‹#›</a:t>
            </a:fld>
            <a:endParaRPr lang="en-US"/>
          </a:p>
        </p:txBody>
      </p:sp>
      <p:sp>
        <p:nvSpPr>
          <p:cNvPr id="7" name="Content Placeholder 3">
            <a:extLst>
              <a:ext uri="{FF2B5EF4-FFF2-40B4-BE49-F238E27FC236}">
                <a16:creationId xmlns:a16="http://schemas.microsoft.com/office/drawing/2014/main" id="{56570D28-BD14-439B-B2A1-360A67D4D85E}"/>
              </a:ext>
            </a:extLst>
          </p:cNvPr>
          <p:cNvSpPr>
            <a:spLocks noGrp="1"/>
          </p:cNvSpPr>
          <p:nvPr>
            <p:ph sz="quarter" idx="14"/>
          </p:nvPr>
        </p:nvSpPr>
        <p:spPr>
          <a:xfrm>
            <a:off x="4520243" y="1259458"/>
            <a:ext cx="3314460" cy="486529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2AB8867D-1FB1-4685-8E39-15AA36C7AE35}"/>
              </a:ext>
            </a:extLst>
          </p:cNvPr>
          <p:cNvSpPr>
            <a:spLocks noGrp="1"/>
          </p:cNvSpPr>
          <p:nvPr>
            <p:ph sz="quarter" idx="15"/>
          </p:nvPr>
        </p:nvSpPr>
        <p:spPr>
          <a:xfrm>
            <a:off x="8307239" y="1259458"/>
            <a:ext cx="3314460" cy="486529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1154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D0F4CA09-3277-4F95-AC5B-2D65649655A1}"/>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DDADC6A-13E7-4191-B3A7-1ADAEDCC82EB}"/>
              </a:ext>
            </a:extLst>
          </p:cNvPr>
          <p:cNvSpPr>
            <a:spLocks noGrp="1"/>
          </p:cNvSpPr>
          <p:nvPr>
            <p:ph type="sldNum" sz="quarter" idx="12"/>
          </p:nvPr>
        </p:nvSpPr>
        <p:spPr>
          <a:xfrm>
            <a:off x="8859838" y="6340595"/>
            <a:ext cx="2743200" cy="365125"/>
          </a:xfrm>
        </p:spPr>
        <p:txBody>
          <a:bodyPr/>
          <a:lstStyle/>
          <a:p>
            <a:fld id="{81FBD629-202C-41FC-BF84-402119B1A6BC}" type="slidenum">
              <a:rPr lang="en-US" smtClean="0"/>
              <a:t>‹#›</a:t>
            </a:fld>
            <a:endParaRPr lang="en-US"/>
          </a:p>
        </p:txBody>
      </p:sp>
    </p:spTree>
    <p:extLst>
      <p:ext uri="{BB962C8B-B14F-4D97-AF65-F5344CB8AC3E}">
        <p14:creationId xmlns:p14="http://schemas.microsoft.com/office/powerpoint/2010/main" val="7827011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9054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77213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D7FB0A0-78EB-48D0-979A-85B06801F23D}"/>
              </a:ext>
            </a:extLst>
          </p:cNvPr>
          <p:cNvSpPr>
            <a:spLocks noGrp="1"/>
          </p:cNvSpPr>
          <p:nvPr>
            <p:ph type="ftr" sz="quarter" idx="10"/>
          </p:nvPr>
        </p:nvSpPr>
        <p:spPr/>
        <p:txBody>
          <a:bodyPr/>
          <a:lstStyle/>
          <a:p>
            <a:r>
              <a:rPr lang="en-US">
                <a:solidFill>
                  <a:srgbClr val="353535"/>
                </a:solidFill>
              </a:rPr>
              <a:t>Microsoft Confidential</a:t>
            </a:r>
          </a:p>
        </p:txBody>
      </p:sp>
      <p:sp>
        <p:nvSpPr>
          <p:cNvPr id="6" name="Slide Number Placeholder 5">
            <a:extLst>
              <a:ext uri="{FF2B5EF4-FFF2-40B4-BE49-F238E27FC236}">
                <a16:creationId xmlns:a16="http://schemas.microsoft.com/office/drawing/2014/main" id="{142E1DBD-BEF8-4B07-ADE5-09AD718A8178}"/>
              </a:ext>
            </a:extLst>
          </p:cNvPr>
          <p:cNvSpPr>
            <a:spLocks noGrp="1"/>
          </p:cNvSpPr>
          <p:nvPr>
            <p:ph type="sldNum" sz="quarter" idx="11"/>
          </p:nvPr>
        </p:nvSpPr>
        <p:spPr/>
        <p:txBody>
          <a:bodyPr/>
          <a:lstStyle/>
          <a:p>
            <a:fld id="{27258FFF-F925-446B-8502-81C933981705}" type="slidenum">
              <a:rPr lang="en-US" smtClean="0">
                <a:solidFill>
                  <a:srgbClr val="353535"/>
                </a:solidFill>
              </a:rPr>
              <a:pPr/>
              <a:t>‹#›</a:t>
            </a:fld>
            <a:endParaRPr lang="en-US">
              <a:solidFill>
                <a:srgbClr val="353535"/>
              </a:solidFill>
            </a:endParaRPr>
          </a:p>
        </p:txBody>
      </p:sp>
    </p:spTree>
    <p:extLst>
      <p:ext uri="{BB962C8B-B14F-4D97-AF65-F5344CB8AC3E}">
        <p14:creationId xmlns:p14="http://schemas.microsoft.com/office/powerpoint/2010/main" val="200389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5" y="1187644"/>
            <a:ext cx="11655078" cy="18214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99350F29-DFFA-4390-A7AB-4A20E672606C}"/>
              </a:ext>
            </a:extLst>
          </p:cNvPr>
          <p:cNvSpPr>
            <a:spLocks noGrp="1"/>
          </p:cNvSpPr>
          <p:nvPr>
            <p:ph type="ftr" sz="quarter" idx="11"/>
          </p:nvPr>
        </p:nvSpPr>
        <p:spPr/>
        <p:txBody>
          <a:bodyPr/>
          <a:lstStyle/>
          <a:p>
            <a:r>
              <a:rPr lang="en-US">
                <a:solidFill>
                  <a:srgbClr val="353535"/>
                </a:solidFill>
              </a:rPr>
              <a:t>Microsoft Confidential</a:t>
            </a:r>
          </a:p>
        </p:txBody>
      </p:sp>
      <p:sp>
        <p:nvSpPr>
          <p:cNvPr id="7" name="Slide Number Placeholder 6">
            <a:extLst>
              <a:ext uri="{FF2B5EF4-FFF2-40B4-BE49-F238E27FC236}">
                <a16:creationId xmlns:a16="http://schemas.microsoft.com/office/drawing/2014/main" id="{11074F87-8359-4915-8D87-3014C67080F7}"/>
              </a:ext>
            </a:extLst>
          </p:cNvPr>
          <p:cNvSpPr>
            <a:spLocks noGrp="1"/>
          </p:cNvSpPr>
          <p:nvPr>
            <p:ph type="sldNum" sz="quarter" idx="12"/>
          </p:nvPr>
        </p:nvSpPr>
        <p:spPr/>
        <p:txBody>
          <a:bodyPr/>
          <a:lstStyle/>
          <a:p>
            <a:fld id="{27258FFF-F925-446B-8502-81C933981705}" type="slidenum">
              <a:rPr lang="en-US" smtClean="0">
                <a:solidFill>
                  <a:srgbClr val="353535"/>
                </a:solidFill>
              </a:rPr>
              <a:pPr/>
              <a:t>‹#›</a:t>
            </a:fld>
            <a:endParaRPr lang="en-US">
              <a:solidFill>
                <a:srgbClr val="353535"/>
              </a:solidFill>
            </a:endParaRPr>
          </a:p>
        </p:txBody>
      </p:sp>
    </p:spTree>
    <p:extLst>
      <p:ext uri="{BB962C8B-B14F-4D97-AF65-F5344CB8AC3E}">
        <p14:creationId xmlns:p14="http://schemas.microsoft.com/office/powerpoint/2010/main" val="386110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60198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48319416"/>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605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4572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6208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7781851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8563899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5715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888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5">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2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51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292"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90715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201538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p:cNvPicPr/>
                      <p:nvPr/>
                    </p:nvPicPr>
                    <p:blipFill>
                      <a:blip r:embed="rId4"/>
                      <a:stretch>
                        <a:fillRect/>
                      </a:stretch>
                    </p:blipFill>
                    <p:spPr>
                      <a:xfrm>
                        <a:off x="1592" y="1592"/>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0"/>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298128601"/>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1" y="228602"/>
            <a:ext cx="11151917" cy="543034"/>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0" y="6185678"/>
            <a:ext cx="1920568" cy="706469"/>
          </a:xfrm>
          <a:prstGeom prst="rect">
            <a:avLst/>
          </a:prstGeom>
        </p:spPr>
      </p:pic>
    </p:spTree>
    <p:extLst>
      <p:ext uri="{BB962C8B-B14F-4D97-AF65-F5344CB8AC3E}">
        <p14:creationId xmlns:p14="http://schemas.microsoft.com/office/powerpoint/2010/main" val="3990591504"/>
      </p:ext>
    </p:extLst>
  </p:cSld>
  <p:clrMapOvr>
    <a:masterClrMapping/>
  </p:clrMapOvr>
  <p:transition spd="med">
    <p:push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3"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20" tIns="38061" rIns="76120" bIns="38061" numCol="1" rtlCol="0" anchor="ctr" anchorCtr="0" compatLnSpc="1">
            <a:prstTxWarp prst="textNoShape">
              <a:avLst/>
            </a:prstTxWarp>
          </a:bodyPr>
          <a:lstStyle/>
          <a:p>
            <a:pPr algn="ctr" defTabSz="760909"/>
            <a:endParaRPr lang="en-US" sz="1898">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51" y="315689"/>
            <a:ext cx="11151917" cy="747897"/>
          </a:xfrm>
        </p:spPr>
        <p:txBody>
          <a:bodyPr/>
          <a:lstStyle>
            <a:lvl1pPr>
              <a:defRPr>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17460553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5337-0F33-4FDA-9E2C-D696A0155C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1C626-5483-4190-A74E-E0EE280E8B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56879-C1D3-42DF-897C-40CBDF246C03}"/>
              </a:ext>
            </a:extLst>
          </p:cNvPr>
          <p:cNvSpPr>
            <a:spLocks noGrp="1"/>
          </p:cNvSpPr>
          <p:nvPr>
            <p:ph type="dt" sz="half" idx="10"/>
          </p:nvPr>
        </p:nvSpPr>
        <p:spPr/>
        <p:txBody>
          <a:bodyPr/>
          <a:lstStyle/>
          <a:p>
            <a:fld id="{8E1BB49D-4D92-40A8-A458-37C8043FBA12}" type="datetimeFigureOut">
              <a:rPr lang="en-US" smtClean="0"/>
              <a:t>10/29/2023</a:t>
            </a:fld>
            <a:endParaRPr lang="en-US"/>
          </a:p>
        </p:txBody>
      </p:sp>
      <p:sp>
        <p:nvSpPr>
          <p:cNvPr id="5" name="Footer Placeholder 4">
            <a:extLst>
              <a:ext uri="{FF2B5EF4-FFF2-40B4-BE49-F238E27FC236}">
                <a16:creationId xmlns:a16="http://schemas.microsoft.com/office/drawing/2014/main" id="{2A6FDC33-CBBB-47F4-8059-CBF98EFBB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3F0F-E883-4091-8577-CF54ADF25F3B}"/>
              </a:ext>
            </a:extLst>
          </p:cNvPr>
          <p:cNvSpPr>
            <a:spLocks noGrp="1"/>
          </p:cNvSpPr>
          <p:nvPr>
            <p:ph type="sldNum" sz="quarter" idx="12"/>
          </p:nvPr>
        </p:nvSpPr>
        <p:spPr/>
        <p:txBody>
          <a:bodyPr/>
          <a:lstStyle/>
          <a:p>
            <a:fld id="{689F1957-AA9E-4136-A2B4-5ACA407BD03E}" type="slidenum">
              <a:rPr lang="en-US" smtClean="0"/>
              <a:t>‹#›</a:t>
            </a:fld>
            <a:endParaRPr lang="en-US"/>
          </a:p>
        </p:txBody>
      </p:sp>
    </p:spTree>
    <p:extLst>
      <p:ext uri="{BB962C8B-B14F-4D97-AF65-F5344CB8AC3E}">
        <p14:creationId xmlns:p14="http://schemas.microsoft.com/office/powerpoint/2010/main" val="219262980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E68F5420-9D31-7B47-A97E-FAA309E5F411}"/>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18071818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406184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41129597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lgn="l" defTabSz="914367" rtl="0" eaLnBrk="1" latinLnBrk="0" hangingPunct="1">
              <a:lnSpc>
                <a:spcPct val="90000"/>
              </a:lnSpc>
              <a:spcBef>
                <a:spcPct val="0"/>
              </a:spcBef>
              <a:buNone/>
              <a:defRPr lang="en-US" sz="2800" b="1" kern="1200" cap="none" spc="-147" baseline="0" dirty="0">
                <a:ln w="3175">
                  <a:noFill/>
                </a:ln>
                <a:solidFill>
                  <a:schemeClr val="bg2">
                    <a:lumMod val="10000"/>
                  </a:schemeClr>
                </a:solidFill>
                <a:effectLst/>
                <a:latin typeface="Segoe UI Semibold" panose="020B0502040204020203" pitchFamily="34" charset="0"/>
                <a:ea typeface="+mn-ea"/>
                <a:cs typeface="+mn-cs"/>
              </a:defRPr>
            </a:lvl1pPr>
          </a:lstStyle>
          <a:p>
            <a:r>
              <a:rPr lang="en-US"/>
              <a:t>Click to edit Master title style</a:t>
            </a:r>
          </a:p>
        </p:txBody>
      </p:sp>
      <p:sp>
        <p:nvSpPr>
          <p:cNvPr id="7" name="Content Placeholder 6"/>
          <p:cNvSpPr>
            <a:spLocks noGrp="1"/>
          </p:cNvSpPr>
          <p:nvPr>
            <p:ph sz="quarter" idx="10"/>
          </p:nvPr>
        </p:nvSpPr>
        <p:spPr>
          <a:xfrm>
            <a:off x="269240" y="1190735"/>
            <a:ext cx="11653523"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49EEFFC-CEB3-9143-A52B-EC21A35074A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6419218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t>
            </a:r>
          </a:p>
        </p:txBody>
      </p:sp>
    </p:spTree>
    <p:extLst>
      <p:ext uri="{BB962C8B-B14F-4D97-AF65-F5344CB8AC3E}">
        <p14:creationId xmlns:p14="http://schemas.microsoft.com/office/powerpoint/2010/main" val="22488073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700B-2ED1-4D78-99A6-C3F0C5E3D0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D5ED6C-6E26-4228-AFAF-AE683A1E60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B7C7DD-A6AD-4402-839B-CCFB44FDDD92}"/>
              </a:ext>
            </a:extLst>
          </p:cNvPr>
          <p:cNvSpPr>
            <a:spLocks noGrp="1"/>
          </p:cNvSpPr>
          <p:nvPr>
            <p:ph type="dt" sz="half" idx="10"/>
          </p:nvPr>
        </p:nvSpPr>
        <p:spPr/>
        <p:txBody>
          <a:bodyPr/>
          <a:lstStyle/>
          <a:p>
            <a:fld id="{AC001E17-462E-45ED-A0FB-81C9FE1D2F5D}" type="datetimeFigureOut">
              <a:rPr lang="en-US" smtClean="0"/>
              <a:t>10/29/2023</a:t>
            </a:fld>
            <a:endParaRPr lang="en-US"/>
          </a:p>
        </p:txBody>
      </p:sp>
      <p:sp>
        <p:nvSpPr>
          <p:cNvPr id="5" name="Footer Placeholder 4">
            <a:extLst>
              <a:ext uri="{FF2B5EF4-FFF2-40B4-BE49-F238E27FC236}">
                <a16:creationId xmlns:a16="http://schemas.microsoft.com/office/drawing/2014/main" id="{520F0B45-0978-4DA4-AB92-9999170BD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69DFA-EEE9-4E7F-9E7F-35EE51237916}"/>
              </a:ext>
            </a:extLst>
          </p:cNvPr>
          <p:cNvSpPr>
            <a:spLocks noGrp="1"/>
          </p:cNvSpPr>
          <p:nvPr>
            <p:ph type="sldNum" sz="quarter" idx="12"/>
          </p:nvPr>
        </p:nvSpPr>
        <p:spPr/>
        <p:txBody>
          <a:bodyPr/>
          <a:lstStyle/>
          <a:p>
            <a:fld id="{E94B0DF4-E989-496D-AA9D-7474250956E9}" type="slidenum">
              <a:rPr lang="en-US" smtClean="0"/>
              <a:t>‹#›</a:t>
            </a:fld>
            <a:endParaRPr lang="en-US"/>
          </a:p>
        </p:txBody>
      </p:sp>
      <p:sp>
        <p:nvSpPr>
          <p:cNvPr id="7" name="TextBox 6">
            <a:extLst>
              <a:ext uri="{FF2B5EF4-FFF2-40B4-BE49-F238E27FC236}">
                <a16:creationId xmlns:a16="http://schemas.microsoft.com/office/drawing/2014/main" id="{0FD3C47D-EF38-B843-B224-6EFFF82D54B4}"/>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4529365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
        <p:nvSpPr>
          <p:cNvPr id="6" name="TextBox 5">
            <a:extLst>
              <a:ext uri="{FF2B5EF4-FFF2-40B4-BE49-F238E27FC236}">
                <a16:creationId xmlns:a16="http://schemas.microsoft.com/office/drawing/2014/main" id="{E110A940-5BC2-3846-9152-948E855CFE9B}"/>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429289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446361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7"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marL="0" marR="0" lvl="0" indent="0" algn="ctr" defTabSz="874065" rtl="0" eaLnBrk="1" fontAlgn="base" latinLnBrk="0" hangingPunct="1">
              <a:lnSpc>
                <a:spcPct val="9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874065" rtl="0" eaLnBrk="1" fontAlgn="base" latinLnBrk="0" hangingPunct="1">
              <a:lnSpc>
                <a:spcPct val="90000"/>
              </a:lnSpc>
              <a:spcBef>
                <a:spcPct val="0"/>
              </a:spcBef>
              <a:spcAft>
                <a:spcPct val="0"/>
              </a:spcAft>
              <a:buClr>
                <a:schemeClr val="tx1"/>
              </a:buClr>
              <a:buFont typeface="Arial" pitchFamily="34" charset="0"/>
              <a:buNone/>
              <a:defRPr lang="en-US" sz="1313" kern="1200" dirty="0">
                <a:solidFill>
                  <a:schemeClr val="tx1"/>
                </a:solidFill>
                <a:latin typeface="Segoe UI Semibold" panose="020B0702040204020203" pitchFamily="34" charset="0"/>
                <a:ea typeface="Segoe UI" pitchFamily="34" charset="0"/>
                <a:cs typeface="Segoe UI" pitchFamily="34" charset="0"/>
              </a:defRPr>
            </a:lvl1pPr>
            <a:lvl2pPr marL="273805" indent="0">
              <a:buNone/>
              <a:defRPr sz="2206">
                <a:solidFill>
                  <a:schemeClr val="bg1"/>
                </a:solidFill>
                <a:latin typeface="+mn-lt"/>
              </a:defRPr>
            </a:lvl2pPr>
            <a:lvl3pPr marL="488086" indent="0">
              <a:buNone/>
              <a:tabLst/>
              <a:defRPr sz="1838">
                <a:solidFill>
                  <a:schemeClr val="bg1"/>
                </a:solidFill>
                <a:latin typeface="+mn-lt"/>
              </a:defRPr>
            </a:lvl3pPr>
            <a:lvl4pPr marL="642845" indent="0">
              <a:buNone/>
              <a:defRPr>
                <a:solidFill>
                  <a:schemeClr val="bg1"/>
                </a:solidFill>
                <a:latin typeface="+mn-lt"/>
              </a:defRPr>
            </a:lvl4pPr>
            <a:lvl5pPr marL="80950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2"/>
            <a:ext cx="3780246" cy="899665"/>
          </a:xfrm>
        </p:spPr>
        <p:txBody>
          <a:bodyPr/>
          <a:lstStyle>
            <a:lvl1pPr>
              <a:defRPr sz="375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3" y="1604087"/>
            <a:ext cx="3780245" cy="300082"/>
          </a:xfrm>
        </p:spPr>
        <p:txBody>
          <a:bodyPr wrap="square">
            <a:spAutoFit/>
          </a:bodyPr>
          <a:lstStyle>
            <a:lvl1pPr marL="0" indent="0">
              <a:spcBef>
                <a:spcPts val="1124"/>
              </a:spcBef>
              <a:buClr>
                <a:schemeClr val="tx1"/>
              </a:buClr>
              <a:buFont typeface="Arial" pitchFamily="34" charset="0"/>
              <a:buNone/>
              <a:defRPr sz="1500">
                <a:solidFill>
                  <a:schemeClr val="tx1"/>
                </a:solidFill>
                <a:latin typeface="+mn-lt"/>
              </a:defRPr>
            </a:lvl1pPr>
            <a:lvl2pPr marL="273805" indent="0">
              <a:buNone/>
              <a:defRPr sz="2206">
                <a:solidFill>
                  <a:schemeClr val="bg1"/>
                </a:solidFill>
                <a:latin typeface="+mn-lt"/>
              </a:defRPr>
            </a:lvl2pPr>
            <a:lvl3pPr marL="488086" indent="0">
              <a:buNone/>
              <a:tabLst/>
              <a:defRPr sz="1838">
                <a:solidFill>
                  <a:schemeClr val="bg1"/>
                </a:solidFill>
                <a:latin typeface="+mn-lt"/>
              </a:defRPr>
            </a:lvl3pPr>
            <a:lvl4pPr marL="642845" indent="0">
              <a:buNone/>
              <a:defRPr>
                <a:solidFill>
                  <a:schemeClr val="bg1"/>
                </a:solidFill>
                <a:latin typeface="+mn-lt"/>
              </a:defRPr>
            </a:lvl4pPr>
            <a:lvl5pPr marL="80950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121703"/>
            <a:ext cx="3329638" cy="274178"/>
          </a:xfrm>
        </p:spPr>
        <p:txBody>
          <a:bodyPr wrap="square" anchor="ctr" anchorCtr="0">
            <a:spAutoFit/>
          </a:bodyPr>
          <a:lstStyle>
            <a:lvl1pPr marL="0" indent="0">
              <a:spcBef>
                <a:spcPts val="1124"/>
              </a:spcBef>
              <a:buClr>
                <a:schemeClr val="tx1"/>
              </a:buClr>
              <a:buFont typeface="Arial" pitchFamily="34" charset="0"/>
              <a:buNone/>
              <a:defRPr sz="1313">
                <a:solidFill>
                  <a:schemeClr val="tx1"/>
                </a:solidFill>
                <a:latin typeface="+mn-lt"/>
              </a:defRPr>
            </a:lvl1pPr>
            <a:lvl2pPr marL="273805" indent="0">
              <a:buNone/>
              <a:defRPr sz="2206">
                <a:solidFill>
                  <a:schemeClr val="bg1"/>
                </a:solidFill>
                <a:latin typeface="+mn-lt"/>
              </a:defRPr>
            </a:lvl2pPr>
            <a:lvl3pPr marL="488086" indent="0">
              <a:buNone/>
              <a:tabLst/>
              <a:defRPr sz="1838">
                <a:solidFill>
                  <a:schemeClr val="bg1"/>
                </a:solidFill>
                <a:latin typeface="+mn-lt"/>
              </a:defRPr>
            </a:lvl3pPr>
            <a:lvl4pPr marL="642845" indent="0">
              <a:buNone/>
              <a:defRPr>
                <a:solidFill>
                  <a:schemeClr val="bg1"/>
                </a:solidFill>
                <a:latin typeface="+mn-lt"/>
              </a:defRPr>
            </a:lvl4pPr>
            <a:lvl5pPr marL="80950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2"/>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2"/>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4027" tIns="42014" rIns="84027" bIns="42014" numCol="1" anchor="t" anchorCtr="0" compatLnSpc="1">
            <a:prstTxWarp prst="textNoShape">
              <a:avLst/>
            </a:prstTxWarp>
          </a:bodyPr>
          <a:lstStyle/>
          <a:p>
            <a:pPr marL="0" marR="0" lvl="0" indent="0" algn="l" defTabSz="857094" rtl="0" eaLnBrk="1" fontAlgn="auto" latinLnBrk="0" hangingPunct="1">
              <a:lnSpc>
                <a:spcPct val="100000"/>
              </a:lnSpc>
              <a:spcBef>
                <a:spcPts val="0"/>
              </a:spcBef>
              <a:spcAft>
                <a:spcPts val="0"/>
              </a:spcAft>
              <a:buClrTx/>
              <a:buSzTx/>
              <a:buFontTx/>
              <a:buNone/>
              <a:tabLst/>
              <a:defRPr/>
            </a:pPr>
            <a:endParaRPr kumimoji="0" lang="en-US" sz="165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 name="TextBox 9">
            <a:extLst>
              <a:ext uri="{FF2B5EF4-FFF2-40B4-BE49-F238E27FC236}">
                <a16:creationId xmlns:a16="http://schemas.microsoft.com/office/drawing/2014/main" id="{BE6D6556-C630-A34D-80D0-A94A73F84C14}"/>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112014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0" y="1190735"/>
            <a:ext cx="11653523"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34462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_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bg1"/>
                    </a:gs>
                    <a:gs pos="100000">
                      <a:schemeClr val="bg1"/>
                    </a:gs>
                  </a:gsLst>
                  <a:lin ang="5400000" scaled="0"/>
                </a:gradFill>
              </a:defRPr>
            </a:lvl1pPr>
          </a:lstStyle>
          <a:p>
            <a:r>
              <a:rPr lang="en-US"/>
              <a:t>Title</a:t>
            </a:r>
          </a:p>
        </p:txBody>
      </p:sp>
    </p:spTree>
    <p:extLst>
      <p:ext uri="{BB962C8B-B14F-4D97-AF65-F5344CB8AC3E}">
        <p14:creationId xmlns:p14="http://schemas.microsoft.com/office/powerpoint/2010/main" val="207688382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3380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10/29/2023</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792858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s &amp; Section Dividers">
    <p:spTree>
      <p:nvGrpSpPr>
        <p:cNvPr id="1" name=""/>
        <p:cNvGrpSpPr/>
        <p:nvPr/>
      </p:nvGrpSpPr>
      <p:grpSpPr>
        <a:xfrm>
          <a:off x="0" y="0"/>
          <a:ext cx="0" cy="0"/>
          <a:chOff x="0" y="0"/>
          <a:chExt cx="0" cy="0"/>
        </a:xfrm>
      </p:grpSpPr>
      <p:pic>
        <p:nvPicPr>
          <p:cNvPr id="9" name="Picture 8" descr="A picture containing night sky&#10;&#10;Description automatically generated">
            <a:extLst>
              <a:ext uri="{FF2B5EF4-FFF2-40B4-BE49-F238E27FC236}">
                <a16:creationId xmlns:a16="http://schemas.microsoft.com/office/drawing/2014/main" id="{DC0D9A55-7B95-4CBB-F4C9-A10F2B9702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67" b="6833"/>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52F5A945-6267-D8B6-1596-FC062502C012}"/>
              </a:ext>
            </a:extLst>
          </p:cNvPr>
          <p:cNvSpPr/>
          <p:nvPr userDrawn="1"/>
        </p:nvSpPr>
        <p:spPr>
          <a:xfrm>
            <a:off x="0" y="3251200"/>
            <a:ext cx="12192000" cy="3606800"/>
          </a:xfrm>
          <a:prstGeom prst="rect">
            <a:avLst/>
          </a:prstGeom>
          <a:gradFill>
            <a:gsLst>
              <a:gs pos="100000">
                <a:schemeClr val="bg1"/>
              </a:gs>
              <a:gs pos="0">
                <a:schemeClr val="bg1">
                  <a:alpha val="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494582" y="5769754"/>
            <a:ext cx="10668000" cy="586596"/>
          </a:xfrm>
          <a:prstGeom prst="rect">
            <a:avLst/>
          </a:prstGeom>
        </p:spPr>
        <p:txBody>
          <a:bodyPr anchor="ctr">
            <a:normAutofit/>
          </a:bodyPr>
          <a:lstStyle>
            <a:lvl1pPr marL="0" indent="0" algn="l">
              <a:buNone/>
              <a:defRPr sz="2000">
                <a:solidFill>
                  <a:srgbClr val="00FFFF"/>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8B47C41E-EFFF-E0E3-722C-B70B261E7A5B}"/>
              </a:ext>
            </a:extLst>
          </p:cNvPr>
          <p:cNvSpPr>
            <a:spLocks noGrp="1"/>
          </p:cNvSpPr>
          <p:nvPr>
            <p:ph type="title"/>
          </p:nvPr>
        </p:nvSpPr>
        <p:spPr>
          <a:xfrm>
            <a:off x="494582" y="5183158"/>
            <a:ext cx="10668000" cy="586596"/>
          </a:xfrm>
        </p:spPr>
        <p:txBody>
          <a:bodyPr anchor="ctr">
            <a:normAutofit/>
          </a:bodyPr>
          <a:lstStyle>
            <a:lvl1pPr marL="0" indent="0" algn="l">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229817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00027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28265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E85894-5565-6086-A8F7-92B40CBDB6B8}"/>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ECC5B513-C96F-C847-3460-B30CC6561D4C}"/>
              </a:ext>
            </a:extLst>
          </p:cNvPr>
          <p:cNvSpPr>
            <a:spLocks noGrp="1"/>
          </p:cNvSpPr>
          <p:nvPr>
            <p:ph type="body" sz="quarter" idx="10"/>
          </p:nvPr>
        </p:nvSpPr>
        <p:spPr>
          <a:xfrm>
            <a:off x="571500" y="1266825"/>
            <a:ext cx="5076825" cy="3914775"/>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457200" indent="0">
              <a:buNone/>
              <a:defRPr sz="1800">
                <a:solidFill>
                  <a:srgbClr val="00FFFF"/>
                </a:solidFill>
                <a:latin typeface="Segoe UI "/>
              </a:defRPr>
            </a:lvl2pPr>
            <a:lvl3pPr>
              <a:defRPr sz="1600">
                <a:solidFill>
                  <a:schemeClr val="tx1"/>
                </a:solidFill>
                <a:latin typeface="Segoe UI "/>
              </a:defRPr>
            </a:lvl3pPr>
            <a:lvl4pPr>
              <a:defRPr sz="1600">
                <a:solidFill>
                  <a:schemeClr val="tx1"/>
                </a:solidFill>
                <a:latin typeface="Segoe UI "/>
              </a:defRPr>
            </a:lvl4pPr>
            <a:lvl5pPr>
              <a:defRPr sz="1600">
                <a:solidFill>
                  <a:schemeClr val="tx1"/>
                </a:solidFill>
                <a:latin typeface="Segoe UI "/>
              </a:defRPr>
            </a:lvl5pPr>
          </a:lstStyle>
          <a:p>
            <a:pPr lvl="0"/>
            <a:r>
              <a:rPr lang="en-US"/>
              <a:t>Click to edit Master text styles</a:t>
            </a:r>
          </a:p>
          <a:p>
            <a:pPr lvl="1"/>
            <a:r>
              <a:rPr lang="en-US"/>
              <a:t>Second level</a:t>
            </a:r>
          </a:p>
          <a:p>
            <a:pPr lvl="2"/>
            <a:r>
              <a:rPr lang="en-US"/>
              <a:t>Third level</a:t>
            </a:r>
          </a:p>
        </p:txBody>
      </p:sp>
      <p:sp>
        <p:nvSpPr>
          <p:cNvPr id="11" name="Picture Placeholder 10">
            <a:extLst>
              <a:ext uri="{FF2B5EF4-FFF2-40B4-BE49-F238E27FC236}">
                <a16:creationId xmlns:a16="http://schemas.microsoft.com/office/drawing/2014/main" id="{4652622A-A20F-562D-1BAD-CE6697CA50F3}"/>
              </a:ext>
            </a:extLst>
          </p:cNvPr>
          <p:cNvSpPr>
            <a:spLocks noGrp="1"/>
          </p:cNvSpPr>
          <p:nvPr>
            <p:ph type="pic" sz="quarter" idx="11"/>
          </p:nvPr>
        </p:nvSpPr>
        <p:spPr>
          <a:xfrm>
            <a:off x="6562725" y="1266825"/>
            <a:ext cx="5057775" cy="3914775"/>
          </a:xfrm>
          <a:prstGeom prst="rect">
            <a:avLst/>
          </a:prstGeom>
        </p:spPr>
        <p:txBody>
          <a:bodyPr/>
          <a:lstStyle/>
          <a:p>
            <a:endParaRPr lang="en-US"/>
          </a:p>
        </p:txBody>
      </p:sp>
    </p:spTree>
    <p:extLst>
      <p:ext uri="{BB962C8B-B14F-4D97-AF65-F5344CB8AC3E}">
        <p14:creationId xmlns:p14="http://schemas.microsoft.com/office/powerpoint/2010/main" val="25552492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28265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E85894-5565-6086-A8F7-92B40CBDB6B8}"/>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ECC5B513-C96F-C847-3460-B30CC6561D4C}"/>
              </a:ext>
            </a:extLst>
          </p:cNvPr>
          <p:cNvSpPr>
            <a:spLocks noGrp="1"/>
          </p:cNvSpPr>
          <p:nvPr>
            <p:ph type="body" sz="quarter" idx="10"/>
          </p:nvPr>
        </p:nvSpPr>
        <p:spPr>
          <a:xfrm>
            <a:off x="571500" y="1266825"/>
            <a:ext cx="7381875" cy="3914775"/>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457200" indent="0">
              <a:buNone/>
              <a:defRPr sz="1800">
                <a:solidFill>
                  <a:srgbClr val="00FFFF"/>
                </a:solidFill>
                <a:latin typeface="Segoe UI "/>
              </a:defRPr>
            </a:lvl2pPr>
            <a:lvl3pPr>
              <a:defRPr sz="1600">
                <a:solidFill>
                  <a:schemeClr val="tx1"/>
                </a:solidFill>
                <a:latin typeface="Segoe UI "/>
              </a:defRPr>
            </a:lvl3pPr>
            <a:lvl4pPr>
              <a:defRPr sz="1600">
                <a:solidFill>
                  <a:schemeClr val="tx1"/>
                </a:solidFill>
                <a:latin typeface="Segoe UI "/>
              </a:defRPr>
            </a:lvl4pPr>
            <a:lvl5pPr>
              <a:defRPr sz="1600">
                <a:solidFill>
                  <a:schemeClr val="tx1"/>
                </a:solidFill>
                <a:latin typeface="Segoe UI "/>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676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1343024"/>
            <a:ext cx="5151119" cy="3810001"/>
          </a:xfrm>
          <a:prstGeom prst="rect">
            <a:avLst/>
          </a:prstGeom>
        </p:spPr>
        <p:txBody>
          <a:bodyPr/>
          <a:lstStyle>
            <a:lvl1pPr>
              <a:defRPr sz="2000">
                <a:latin typeface="Segoe UI "/>
              </a:defRPr>
            </a:lvl1pPr>
            <a:lvl2pPr>
              <a:defRPr sz="1800">
                <a:latin typeface="Segoe UI "/>
              </a:defRPr>
            </a:lvl2pPr>
            <a:lvl3pPr>
              <a:defRPr sz="1600">
                <a:latin typeface="Segoe UI "/>
              </a:defRPr>
            </a:lvl3pPr>
            <a:lvl4pPr>
              <a:defRPr sz="1400">
                <a:latin typeface="Segoe UI "/>
              </a:defRPr>
            </a:lvl4pPr>
            <a:lvl5pPr>
              <a:defRPr sz="1400">
                <a:latin typeface="Segoe UI "/>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1343024"/>
            <a:ext cx="5151121" cy="3810001"/>
          </a:xfrm>
          <a:prstGeom prst="rect">
            <a:avLst/>
          </a:prstGeom>
        </p:spPr>
        <p:txBody>
          <a:bodyPr/>
          <a:lstStyle>
            <a:lvl1pPr>
              <a:defRPr sz="2000">
                <a:latin typeface="Segoe UI "/>
              </a:defRPr>
            </a:lvl1pPr>
            <a:lvl2pPr>
              <a:defRPr sz="1800">
                <a:latin typeface="Segoe UI "/>
              </a:defRPr>
            </a:lvl2pPr>
            <a:lvl3pPr>
              <a:defRPr sz="1600">
                <a:latin typeface="Segoe UI "/>
              </a:defRPr>
            </a:lvl3pPr>
            <a:lvl4pPr>
              <a:defRPr sz="1400">
                <a:latin typeface="Segoe UI "/>
              </a:defRPr>
            </a:lvl4pPr>
            <a:lvl5pPr>
              <a:defRPr sz="1400">
                <a:latin typeface="Segoe UI "/>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6473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28265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329FE0-78FC-79FA-DDD7-2C11F29EC1AF}"/>
              </a:ext>
            </a:extLst>
          </p:cNvPr>
          <p:cNvSpPr>
            <a:spLocks noGrp="1"/>
          </p:cNvSpPr>
          <p:nvPr>
            <p:ph type="title"/>
          </p:nvPr>
        </p:nvSpPr>
        <p:spPr>
          <a:xfrm>
            <a:off x="0" y="141846"/>
            <a:ext cx="12192000" cy="60960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467954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28265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434E-A6E2-4571-AFFA-B563EACFF326}"/>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0993637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2826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538477" y="1027252"/>
            <a:ext cx="11653523" cy="1985641"/>
          </a:xfrm>
        </p:spPr>
        <p:txBody>
          <a:bodyPr/>
          <a:lstStyle>
            <a:lvl1pPr marL="0" indent="0">
              <a:buNone/>
              <a:defRPr sz="2400">
                <a:solidFill>
                  <a:schemeClr val="tx1"/>
                </a:solidFill>
                <a:latin typeface="Segoe UI Semibold" panose="020B0702040204020203" pitchFamily="34" charset="0"/>
                <a:cs typeface="Segoe UI Semibold" panose="020B0702040204020203" pitchFamily="34" charset="0"/>
              </a:defRPr>
            </a:lvl1pPr>
            <a:lvl2pPr marL="0" indent="0">
              <a:buFontTx/>
              <a:buNone/>
              <a:defRPr sz="1961">
                <a:latin typeface="Segoe UI "/>
              </a:defRPr>
            </a:lvl2pPr>
            <a:lvl3pPr marL="224097" indent="0">
              <a:buNone/>
              <a:defRPr>
                <a:solidFill>
                  <a:srgbClr val="00FFFF"/>
                </a:solidFill>
                <a:latin typeface="Segoe UI "/>
              </a:defRPr>
            </a:lvl3pPr>
            <a:lvl4pPr marL="448193" indent="0">
              <a:buNone/>
              <a:defRPr>
                <a:solidFill>
                  <a:schemeClr val="tx1"/>
                </a:solidFill>
                <a:latin typeface="Segoe UI "/>
              </a:defRPr>
            </a:lvl4pPr>
            <a:lvl5pPr marL="672290" indent="0">
              <a:buNone/>
              <a:defRPr>
                <a:latin typeface="Segoe UI "/>
              </a:defRPr>
            </a:lvl5pPr>
          </a:lstStyle>
          <a:p>
            <a:pPr lvl="0"/>
            <a:r>
              <a:rPr lang="en-US"/>
              <a:t>Edit Master text styles</a:t>
            </a:r>
          </a:p>
          <a:p>
            <a:pPr lvl="2"/>
            <a:r>
              <a:rPr lang="en-US"/>
              <a:t>Second level</a:t>
            </a:r>
          </a:p>
          <a:p>
            <a:pPr lvl="3"/>
            <a:r>
              <a:rPr lang="en-US"/>
              <a:t>Third level</a:t>
            </a:r>
          </a:p>
        </p:txBody>
      </p:sp>
    </p:spTree>
    <p:extLst>
      <p:ext uri="{BB962C8B-B14F-4D97-AF65-F5344CB8AC3E}">
        <p14:creationId xmlns:p14="http://schemas.microsoft.com/office/powerpoint/2010/main" val="109166735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2826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06011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evice layout">
    <p:bg>
      <p:bgPr>
        <a:solidFill>
          <a:srgbClr val="282655"/>
        </a:solidFill>
        <a:effectLst/>
      </p:bgPr>
    </p:bg>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759799"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800" b="0" i="0">
                <a:solidFill>
                  <a:schemeClr val="tx1"/>
                </a:solidFill>
                <a:latin typeface="Segoe UI "/>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42577340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1.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4.emf"/><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4.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image" Target="../media/image6.emf"/><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theme" Target="../theme/theme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theme" Target="../theme/theme6.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microsoft.com/office/2007/relationships/hdphoto" Target="../media/hdphoto1.wdp"/><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10/29/2023</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47918972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74"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703531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
        <p:nvSpPr>
          <p:cNvPr id="5" name="TextBox 7">
            <a:extLst>
              <a:ext uri="{FF2B5EF4-FFF2-40B4-BE49-F238E27FC236}">
                <a16:creationId xmlns:a16="http://schemas.microsoft.com/office/drawing/2014/main" id="{AE80648B-3860-4989-B1FD-561DBB7B6FC3}"/>
              </a:ext>
            </a:extLst>
          </p:cNvPr>
          <p:cNvSpPr txBox="1"/>
          <p:nvPr userDrawn="1"/>
        </p:nvSpPr>
        <p:spPr bwMode="black">
          <a:xfrm>
            <a:off x="3794895" y="6568123"/>
            <a:ext cx="4602222"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solidFill>
                  <a:schemeClr val="tx1"/>
                </a:solidFill>
                <a:latin typeface="Segoe UI" panose="020B0502040204020203" pitchFamily="34" charset="0"/>
              </a:rPr>
              <a:t>MICROSOFT CONFIDENTIAL: NDA ONLY – DO NOT DISTRIBUTE</a:t>
            </a:r>
          </a:p>
        </p:txBody>
      </p:sp>
    </p:spTree>
    <p:extLst>
      <p:ext uri="{BB962C8B-B14F-4D97-AF65-F5344CB8AC3E}">
        <p14:creationId xmlns:p14="http://schemas.microsoft.com/office/powerpoint/2010/main" val="177720957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Lst>
  <p:transition>
    <p:fade/>
  </p:transition>
  <p:hf sldNum="0" hdr="0" ftr="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0741">
                <a:schemeClr val="tx2"/>
              </a:gs>
              <a:gs pos="25000">
                <a:schemeClr val="tx2"/>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9528" cy="4784321"/>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a:srcRect l="762"/>
          <a:stretch/>
        </p:blipFill>
        <p:spPr>
          <a:xfrm rot="5400000">
            <a:off x="9464500" y="2843774"/>
            <a:ext cx="6858000" cy="1170455"/>
          </a:xfrm>
          <a:prstGeom prst="rect">
            <a:avLst/>
          </a:prstGeom>
        </p:spPr>
      </p:pic>
      <p:sp>
        <p:nvSpPr>
          <p:cNvPr id="5" name="Footer Placeholder 4">
            <a:extLst>
              <a:ext uri="{FF2B5EF4-FFF2-40B4-BE49-F238E27FC236}">
                <a16:creationId xmlns:a16="http://schemas.microsoft.com/office/drawing/2014/main" id="{0BE89AA9-1094-4C7B-A059-38ACC2B9E07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a:extLst>
              <a:ext uri="{FF2B5EF4-FFF2-40B4-BE49-F238E27FC236}">
                <a16:creationId xmlns:a16="http://schemas.microsoft.com/office/drawing/2014/main" id="{39FF05BC-DC15-488B-AA7D-1D28EBD4EEB8}"/>
              </a:ext>
            </a:extLst>
          </p:cNvPr>
          <p:cNvSpPr>
            <a:spLocks noGrp="1"/>
          </p:cNvSpPr>
          <p:nvPr>
            <p:ph type="sldNum" sz="quarter" idx="4"/>
          </p:nvPr>
        </p:nvSpPr>
        <p:spPr>
          <a:xfrm>
            <a:off x="8860529"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BD629-202C-41FC-BF84-402119B1A6BC}" type="slidenum">
              <a:rPr lang="en-US" smtClean="0"/>
              <a:t>‹#›</a:t>
            </a:fld>
            <a:endParaRPr lang="en-US"/>
          </a:p>
        </p:txBody>
      </p:sp>
    </p:spTree>
    <p:extLst>
      <p:ext uri="{BB962C8B-B14F-4D97-AF65-F5344CB8AC3E}">
        <p14:creationId xmlns:p14="http://schemas.microsoft.com/office/powerpoint/2010/main" val="1369843190"/>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912" r:id="rId10"/>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hd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0371851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Lst>
  <p:transition>
    <p:fade/>
  </p:transition>
  <p:hf hdr="0" ftr="0" dt="0"/>
  <p:txStyles>
    <p:titleStyle>
      <a:lvl1pPr algn="l" defTabSz="914367"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pic>
        <p:nvPicPr>
          <p:cNvPr id="9" name="Picture 8" descr="A ferris wheel at night&#10;&#10;Description automatically generated with medium confidence">
            <a:extLst>
              <a:ext uri="{FF2B5EF4-FFF2-40B4-BE49-F238E27FC236}">
                <a16:creationId xmlns:a16="http://schemas.microsoft.com/office/drawing/2014/main" id="{CCAA1566-FEF6-2FB3-5DB9-CE3B8DF6C6E2}"/>
              </a:ext>
            </a:extLst>
          </p:cNvPr>
          <p:cNvPicPr>
            <a:picLocks noChangeAspect="1"/>
          </p:cNvPicPr>
          <p:nvPr userDrawn="1"/>
        </p:nvPicPr>
        <p:blipFill rotWithShape="1">
          <a:blip r:embed="rId14" cstate="print">
            <a:extLst>
              <a:ext uri="{BEBA8EAE-BF5A-486C-A8C5-ECC9F3942E4B}">
                <a14:imgProps xmlns:a14="http://schemas.microsoft.com/office/drawing/2010/main">
                  <a14:imgLayer r:embed="rId15">
                    <a14:imgEffect>
                      <a14:brightnessContrast bright="-25000"/>
                    </a14:imgEffect>
                  </a14:imgLayer>
                </a14:imgProps>
              </a:ext>
              <a:ext uri="{28A0092B-C50C-407E-A947-70E740481C1C}">
                <a14:useLocalDpi xmlns:a14="http://schemas.microsoft.com/office/drawing/2010/main" val="0"/>
              </a:ext>
            </a:extLst>
          </a:blip>
          <a:srcRect t="-151" b="56648"/>
          <a:stretch/>
        </p:blipFill>
        <p:spPr>
          <a:xfrm>
            <a:off x="0" y="3594100"/>
            <a:ext cx="12192000" cy="3263899"/>
          </a:xfrm>
          <a:prstGeom prst="rect">
            <a:avLst/>
          </a:prstGeom>
          <a:gradFill>
            <a:gsLst>
              <a:gs pos="100000">
                <a:srgbClr val="171632"/>
              </a:gs>
              <a:gs pos="0">
                <a:srgbClr val="171632"/>
              </a:gs>
            </a:gsLst>
            <a:lin ang="0" scaled="1"/>
          </a:gradFill>
        </p:spPr>
      </p:pic>
      <p:sp>
        <p:nvSpPr>
          <p:cNvPr id="10" name="Rectangle 9">
            <a:extLst>
              <a:ext uri="{FF2B5EF4-FFF2-40B4-BE49-F238E27FC236}">
                <a16:creationId xmlns:a16="http://schemas.microsoft.com/office/drawing/2014/main" id="{6E86DCB1-5291-0F3E-E83E-10DCE3FA24C5}"/>
              </a:ext>
            </a:extLst>
          </p:cNvPr>
          <p:cNvSpPr/>
          <p:nvPr userDrawn="1"/>
        </p:nvSpPr>
        <p:spPr>
          <a:xfrm>
            <a:off x="0" y="0"/>
            <a:ext cx="12192000" cy="5727940"/>
          </a:xfrm>
          <a:prstGeom prst="rect">
            <a:avLst/>
          </a:prstGeom>
          <a:gradFill flip="none" rotWithShape="1">
            <a:gsLst>
              <a:gs pos="32000">
                <a:srgbClr val="171632"/>
              </a:gs>
              <a:gs pos="0">
                <a:srgbClr val="171632">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0" y="141846"/>
            <a:ext cx="12192000" cy="609600"/>
          </a:xfrm>
          <a:prstGeom prst="rect">
            <a:avLst/>
          </a:prstGeom>
        </p:spPr>
        <p:txBody>
          <a:bodyPr vert="horz" lIns="91440" tIns="45720" rIns="91440" bIns="45720" rtlCol="0" anchor="ctr">
            <a:noAutofit/>
          </a:bodyPr>
          <a:lstStyle/>
          <a:p>
            <a:r>
              <a:rPr lang="en-US"/>
              <a:t>Click to edit Master title style</a:t>
            </a:r>
          </a:p>
        </p:txBody>
      </p:sp>
      <p:cxnSp>
        <p:nvCxnSpPr>
          <p:cNvPr id="15" name="Straight Connector 14">
            <a:extLst>
              <a:ext uri="{FF2B5EF4-FFF2-40B4-BE49-F238E27FC236}">
                <a16:creationId xmlns:a16="http://schemas.microsoft.com/office/drawing/2014/main" id="{96814FF3-1406-B4F7-E4D7-5433025F85FA}"/>
              </a:ext>
            </a:extLst>
          </p:cNvPr>
          <p:cNvCxnSpPr>
            <a:cxnSpLocks/>
          </p:cNvCxnSpPr>
          <p:nvPr userDrawn="1"/>
        </p:nvCxnSpPr>
        <p:spPr>
          <a:xfrm>
            <a:off x="92075" y="765801"/>
            <a:ext cx="11817985" cy="0"/>
          </a:xfrm>
          <a:prstGeom prst="line">
            <a:avLst/>
          </a:prstGeom>
          <a:ln w="31750">
            <a:gradFill flip="none" rotWithShape="1">
              <a:gsLst>
                <a:gs pos="0">
                  <a:srgbClr val="282655"/>
                </a:gs>
                <a:gs pos="99107">
                  <a:srgbClr val="282655"/>
                </a:gs>
                <a:gs pos="77000">
                  <a:srgbClr val="FF8FF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5E80F7E-ED48-9D56-9A78-8EB70625ECAD}"/>
              </a:ext>
            </a:extLst>
          </p:cNvPr>
          <p:cNvSpPr txBox="1"/>
          <p:nvPr userDrawn="1"/>
        </p:nvSpPr>
        <p:spPr>
          <a:xfrm>
            <a:off x="10264775" y="299374"/>
            <a:ext cx="25342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7030A0"/>
                    </a:gs>
                    <a:gs pos="16000">
                      <a:srgbClr val="FF8FFA"/>
                    </a:gs>
                  </a:gsLst>
                  <a:lin ang="0" scaled="1"/>
                </a:gradFill>
                <a:effectLst/>
                <a:uLnTx/>
                <a:uFillTx/>
                <a:latin typeface="Segoe UI Semibold" panose="020B0702040204020203" pitchFamily="34" charset="0"/>
                <a:ea typeface="+mn-ea"/>
                <a:cs typeface="Segoe UI Semibold" panose="020B0702040204020203" pitchFamily="34" charset="0"/>
              </a:rPr>
              <a:t>Deep Learning</a:t>
            </a:r>
            <a:endParaRPr kumimoji="0" lang="en-US" sz="1400" b="0" i="0" u="none" strike="noStrike" kern="1200" cap="none" spc="0" normalizeH="0" baseline="0" noProof="0">
              <a:ln>
                <a:noFill/>
              </a:ln>
              <a:gradFill>
                <a:gsLst>
                  <a:gs pos="100000">
                    <a:srgbClr val="7030A0"/>
                  </a:gs>
                  <a:gs pos="16000">
                    <a:srgbClr val="FF8FFA"/>
                  </a:gs>
                </a:gsLst>
                <a:lin ang="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2338229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973" r:id="rId4"/>
    <p:sldLayoutId id="2147483664" r:id="rId5"/>
    <p:sldLayoutId id="2147483667" r:id="rId6"/>
    <p:sldLayoutId id="2147483966" r:id="rId7"/>
    <p:sldLayoutId id="2147483967" r:id="rId8"/>
    <p:sldLayoutId id="2147483968" r:id="rId9"/>
    <p:sldLayoutId id="2147483969" r:id="rId10"/>
    <p:sldLayoutId id="2147483970" r:id="rId11"/>
    <p:sldLayoutId id="2147483971" r:id="rId12"/>
  </p:sldLayoutIdLst>
  <p:hf sldNum="0" hdr="0" dt="0"/>
  <p:txStyles>
    <p:titleStyle>
      <a:lvl1pPr marL="457200" indent="0" algn="l" defTabSz="914400" rtl="0" eaLnBrk="1" latinLnBrk="0" hangingPunct="1">
        <a:lnSpc>
          <a:spcPct val="90000"/>
        </a:lnSpc>
        <a:spcBef>
          <a:spcPct val="0"/>
        </a:spcBef>
        <a:buNone/>
        <a:defRPr sz="28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98.xml"/><Relationship Id="rId5" Type="http://schemas.openxmlformats.org/officeDocument/2006/relationships/image" Target="../media/image41.jpe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Collective_operation#:~:text=Collective%20operations%20are%20building%20blocks,1%5D%E3%80%91%20%28MPI" TargetMode="External"/><Relationship Id="rId2" Type="http://schemas.openxmlformats.org/officeDocument/2006/relationships/image" Target="../media/image44.jpeg"/><Relationship Id="rId1" Type="http://schemas.openxmlformats.org/officeDocument/2006/relationships/slideLayout" Target="../slideLayouts/slideLayout91.xml"/><Relationship Id="rId4" Type="http://schemas.openxmlformats.org/officeDocument/2006/relationships/hyperlink" Target="https://en.wikipedia.org/wiki/Collective_oper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8.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98.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070DF15-E754-42BB-9A78-F070643B1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69331" y="4934601"/>
            <a:ext cx="8031961" cy="882398"/>
          </a:xfrm>
        </p:spPr>
        <p:txBody>
          <a:bodyPr>
            <a:normAutofit/>
          </a:bodyPr>
          <a:lstStyle/>
          <a:p>
            <a:r>
              <a:rPr lang="en-US" sz="4400"/>
              <a:t>Distributed Deep Learning</a:t>
            </a:r>
          </a:p>
        </p:txBody>
      </p:sp>
      <p:pic>
        <p:nvPicPr>
          <p:cNvPr id="4" name="Picture 3">
            <a:extLst>
              <a:ext uri="{FF2B5EF4-FFF2-40B4-BE49-F238E27FC236}">
                <a16:creationId xmlns:a16="http://schemas.microsoft.com/office/drawing/2014/main" id="{0F52FF95-C3A0-1182-7746-D8AFE6C8B697}"/>
              </a:ext>
            </a:extLst>
          </p:cNvPr>
          <p:cNvPicPr>
            <a:picLocks noChangeAspect="1"/>
          </p:cNvPicPr>
          <p:nvPr/>
        </p:nvPicPr>
        <p:blipFill rotWithShape="1">
          <a:blip r:embed="rId2"/>
          <a:srcRect t="32915" r="-7" b="199"/>
          <a:stretch/>
        </p:blipFill>
        <p:spPr>
          <a:xfrm>
            <a:off x="-15059" y="1"/>
            <a:ext cx="12200741" cy="4510316"/>
          </a:xfrm>
          <a:prstGeom prst="rect">
            <a:avLst/>
          </a:prstGeom>
        </p:spPr>
      </p:pic>
      <p:grpSp>
        <p:nvGrpSpPr>
          <p:cNvPr id="12" name="Group 11">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432" y="4252353"/>
            <a:ext cx="12157773" cy="494218"/>
            <a:chOff x="18956" y="5952517"/>
            <a:chExt cx="12157773" cy="494218"/>
          </a:xfrm>
          <a:solidFill>
            <a:schemeClr val="bg1"/>
          </a:solidFill>
        </p:grpSpPr>
        <p:sp>
          <p:nvSpPr>
            <p:cNvPr id="13"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146FA103-B4B7-4315-BE9F-97E8CB6391EA}"/>
              </a:ext>
              <a:ext uri="{C183D7F6-B498-43B3-948B-1728B52AA6E4}">
                <adec:decorative xmlns:adec="http://schemas.microsoft.com/office/drawing/2017/decorative" val="1"/>
              </a:ext>
            </a:extLst>
          </p:cNvPr>
          <p:cNvSpPr txBox="1"/>
          <p:nvPr/>
        </p:nvSpPr>
        <p:spPr>
          <a:xfrm rot="16200000">
            <a:off x="240059" y="1896617"/>
            <a:ext cx="2517324"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chemeClr val="tx1">
                    <a:alpha val="33000"/>
                  </a:schemeClr>
                </a:solidFill>
                <a:effectLst/>
                <a:uLnTx/>
                <a:uFillTx/>
                <a:latin typeface="Berlin Sans FB Demi" panose="020E0802020502020306" pitchFamily="34" charset="0"/>
                <a:ea typeface="+mn-ea"/>
                <a:cs typeface="+mn-cs"/>
              </a:rPr>
              <a:t>compute</a:t>
            </a:r>
          </a:p>
        </p:txBody>
      </p:sp>
      <p:sp>
        <p:nvSpPr>
          <p:cNvPr id="2" name="Title 1">
            <a:extLst>
              <a:ext uri="{FF2B5EF4-FFF2-40B4-BE49-F238E27FC236}">
                <a16:creationId xmlns:a16="http://schemas.microsoft.com/office/drawing/2014/main" id="{57727CAB-7ED5-4F44-B836-5F34557054E3}"/>
              </a:ext>
              <a:ext uri="{C183D7F6-B498-43B3-948B-1728B52AA6E4}">
                <adec:decorative xmlns:adec="http://schemas.microsoft.com/office/drawing/2017/decorative" val="1"/>
              </a:ext>
            </a:extLst>
          </p:cNvPr>
          <p:cNvSpPr>
            <a:spLocks noGrp="1"/>
          </p:cNvSpPr>
          <p:nvPr>
            <p:ph type="title"/>
          </p:nvPr>
        </p:nvSpPr>
        <p:spPr/>
        <p:txBody>
          <a:bodyPr/>
          <a:lstStyle/>
          <a:p>
            <a:r>
              <a:rPr lang="en-US" sz="2800" b="1" spc="-147">
                <a:latin typeface="Segoe UI Semibold" panose="020B0502040204020203" pitchFamily="34" charset="0"/>
                <a:cs typeface="+mn-cs"/>
              </a:rPr>
              <a:t>GPUs for Compute (NC) &amp; Visualization (NV)</a:t>
            </a:r>
          </a:p>
        </p:txBody>
      </p:sp>
      <p:graphicFrame>
        <p:nvGraphicFramePr>
          <p:cNvPr id="106" name="Table 105">
            <a:extLst>
              <a:ext uri="{FF2B5EF4-FFF2-40B4-BE49-F238E27FC236}">
                <a16:creationId xmlns:a16="http://schemas.microsoft.com/office/drawing/2014/main" id="{8C5E9EAA-F71F-468D-BB73-9EED122E4074}"/>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30276803"/>
              </p:ext>
            </p:extLst>
          </p:nvPr>
        </p:nvGraphicFramePr>
        <p:xfrm>
          <a:off x="2065747" y="1169267"/>
          <a:ext cx="8594585" cy="2259733"/>
        </p:xfrm>
        <a:graphic>
          <a:graphicData uri="http://schemas.openxmlformats.org/drawingml/2006/table">
            <a:tbl>
              <a:tblPr firstRow="1" bandRow="1">
                <a:tableStyleId>{5C22544A-7EE6-4342-B048-85BDC9FD1C3A}</a:tableStyleId>
              </a:tblPr>
              <a:tblGrid>
                <a:gridCol w="959039">
                  <a:extLst>
                    <a:ext uri="{9D8B030D-6E8A-4147-A177-3AD203B41FA5}">
                      <a16:colId xmlns:a16="http://schemas.microsoft.com/office/drawing/2014/main" val="20000"/>
                    </a:ext>
                  </a:extLst>
                </a:gridCol>
                <a:gridCol w="1527109">
                  <a:extLst>
                    <a:ext uri="{9D8B030D-6E8A-4147-A177-3AD203B41FA5}">
                      <a16:colId xmlns:a16="http://schemas.microsoft.com/office/drawing/2014/main" val="20001"/>
                    </a:ext>
                  </a:extLst>
                </a:gridCol>
                <a:gridCol w="1527110">
                  <a:extLst>
                    <a:ext uri="{9D8B030D-6E8A-4147-A177-3AD203B41FA5}">
                      <a16:colId xmlns:a16="http://schemas.microsoft.com/office/drawing/2014/main" val="20002"/>
                    </a:ext>
                  </a:extLst>
                </a:gridCol>
                <a:gridCol w="1527109">
                  <a:extLst>
                    <a:ext uri="{9D8B030D-6E8A-4147-A177-3AD203B41FA5}">
                      <a16:colId xmlns:a16="http://schemas.microsoft.com/office/drawing/2014/main" val="20003"/>
                    </a:ext>
                  </a:extLst>
                </a:gridCol>
                <a:gridCol w="1527109">
                  <a:extLst>
                    <a:ext uri="{9D8B030D-6E8A-4147-A177-3AD203B41FA5}">
                      <a16:colId xmlns:a16="http://schemas.microsoft.com/office/drawing/2014/main" val="1123081839"/>
                    </a:ext>
                  </a:extLst>
                </a:gridCol>
                <a:gridCol w="1527109">
                  <a:extLst>
                    <a:ext uri="{9D8B030D-6E8A-4147-A177-3AD203B41FA5}">
                      <a16:colId xmlns:a16="http://schemas.microsoft.com/office/drawing/2014/main" val="2420811106"/>
                    </a:ext>
                  </a:extLst>
                </a:gridCol>
              </a:tblGrid>
              <a:tr h="46042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tx1"/>
                          </a:solidFill>
                          <a:latin typeface="Segoe UI Semibold" panose="020B0702040204020203" pitchFamily="34" charset="0"/>
                          <a:cs typeface="Segoe UI Semibold" panose="020B0702040204020203" pitchFamily="34" charset="0"/>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tx1"/>
                          </a:solidFill>
                          <a:latin typeface="Segoe UI Semibold" panose="020B0702040204020203" pitchFamily="34" charset="0"/>
                          <a:cs typeface="Segoe UI Semibold" panose="020B0702040204020203" pitchFamily="34" charset="0"/>
                        </a:rPr>
                        <a:t>Instance </a:t>
                      </a:r>
                      <a:r>
                        <a:rPr lang="en-US" sz="1000" b="0">
                          <a:solidFill>
                            <a:schemeClr val="tx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000" b="0">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NCv2</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NCv3</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NCasT4_v3</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NC A100 v4</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extLst>
                  <a:ext uri="{0D108BD9-81ED-4DB2-BD59-A6C34878D82A}">
                    <a16:rowId xmlns:a16="http://schemas.microsoft.com/office/drawing/2014/main" val="10000"/>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Cores</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algn="ctr"/>
                      <a:r>
                        <a:rPr lang="en-US" sz="1100">
                          <a:solidFill>
                            <a:schemeClr val="tx1"/>
                          </a:solidFill>
                          <a:latin typeface="Segoe UI "/>
                        </a:rPr>
                        <a:t>6, 12, 24 </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a:solidFill>
                            <a:schemeClr val="tx1"/>
                          </a:solidFill>
                          <a:latin typeface="Segoe UI "/>
                        </a:rPr>
                        <a:t>6, 12, 24 </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algn="ctr"/>
                      <a:r>
                        <a:rPr lang="en-US" sz="1100">
                          <a:solidFill>
                            <a:schemeClr val="tx1"/>
                          </a:solidFill>
                          <a:latin typeface="Segoe UI "/>
                        </a:rPr>
                        <a:t>6, 12, 24</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rPr>
                        <a:t>4, 8, 16, 64</a:t>
                      </a:r>
                      <a:endParaRPr lang="en-US" sz="1100">
                        <a:solidFill>
                          <a:schemeClr val="tx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24, 48, 96</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1"/>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GPU</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algn="ctr" defTabSz="914192" rtl="0" eaLnBrk="1" latinLnBrk="0" hangingPunct="1"/>
                      <a:r>
                        <a:rPr lang="en-US" sz="1100" kern="1200">
                          <a:solidFill>
                            <a:schemeClr val="tx1"/>
                          </a:solidFill>
                          <a:latin typeface="Segoe UI "/>
                        </a:rPr>
                        <a:t>Tesla K80</a:t>
                      </a:r>
                      <a:endParaRPr lang="en-US" sz="1100" kern="1200">
                        <a:solidFill>
                          <a:schemeClr val="tx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algn="ctr" defTabSz="914192" rtl="0" eaLnBrk="1" latinLnBrk="0" hangingPunct="1"/>
                      <a:r>
                        <a:rPr lang="en-US" sz="1100" kern="1200">
                          <a:solidFill>
                            <a:schemeClr val="tx1"/>
                          </a:solidFill>
                          <a:latin typeface="Segoe UI "/>
                        </a:rPr>
                        <a:t>Tesla P100</a:t>
                      </a:r>
                      <a:endParaRPr lang="en-US" sz="1100" kern="1200">
                        <a:solidFill>
                          <a:schemeClr val="tx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algn="ctr" defTabSz="914192" rtl="0" eaLnBrk="1" latinLnBrk="0" hangingPunct="1"/>
                      <a:r>
                        <a:rPr lang="en-US" sz="1100" kern="1200">
                          <a:solidFill>
                            <a:schemeClr val="tx1"/>
                          </a:solidFill>
                          <a:latin typeface="Segoe UI "/>
                        </a:rPr>
                        <a:t>Tesla V100</a:t>
                      </a:r>
                      <a:endParaRPr lang="en-US" sz="1100" kern="1200">
                        <a:solidFill>
                          <a:schemeClr val="tx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rPr>
                        <a:t>Tesla T4</a:t>
                      </a:r>
                      <a:endParaRPr lang="en-US" sz="1100">
                        <a:solidFill>
                          <a:schemeClr val="tx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A100 Tensor Core</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2"/>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Memory</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algn="ctr"/>
                      <a:r>
                        <a:rPr lang="en-US" sz="1100">
                          <a:solidFill>
                            <a:schemeClr val="tx1"/>
                          </a:solidFill>
                          <a:latin typeface="Segoe UI "/>
                        </a:rPr>
                        <a:t>56/112/224 GB</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a:solidFill>
                            <a:schemeClr val="tx1"/>
                          </a:solidFill>
                          <a:latin typeface="Segoe UI "/>
                        </a:rPr>
                        <a:t>112/224/448 GB</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algn="ctr"/>
                      <a:r>
                        <a:rPr lang="en-US" sz="1100">
                          <a:solidFill>
                            <a:schemeClr val="tx1"/>
                          </a:solidFill>
                          <a:latin typeface="Segoe UI "/>
                        </a:rPr>
                        <a:t>112/224/448 GB</a:t>
                      </a:r>
                      <a:endParaRPr lang="en-US" sz="1100">
                        <a:solidFill>
                          <a:schemeClr val="tx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rPr>
                        <a:t>28/56/110/440 GB</a:t>
                      </a:r>
                      <a:endParaRPr lang="en-US" sz="1100">
                        <a:solidFill>
                          <a:schemeClr val="tx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220/440/880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3"/>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Local Disk</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340/680/1440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736/1474/2948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736/1474/2948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180/360/2880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1123/2246/4492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4"/>
                  </a:ext>
                </a:extLst>
              </a:tr>
              <a:tr h="359861">
                <a:tc>
                  <a:txBody>
                    <a:bodyPr/>
                    <a:lstStyle/>
                    <a:p>
                      <a:pPr algn="ctr"/>
                      <a:r>
                        <a:rPr lang="en-US" sz="1100">
                          <a:solidFill>
                            <a:schemeClr val="tx1"/>
                          </a:solidFill>
                          <a:latin typeface="Segoe UI Semibold" panose="020B0702040204020203" pitchFamily="34" charset="0"/>
                          <a:cs typeface="Segoe UI Semibold" panose="020B0702040204020203" pitchFamily="34" charset="0"/>
                        </a:rPr>
                        <a:t>Network</a:t>
                      </a:r>
                      <a:endParaRPr lang="en-US" sz="1100" b="1">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004274"/>
                    </a:solidFill>
                  </a:tcPr>
                </a:tc>
                <a:tc gridSpan="5">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Segoe UI "/>
                        </a:rPr>
                        <a:t>Azure Network + InfiniBand (largest size only)</a:t>
                      </a:r>
                      <a:endParaRPr lang="en-US" sz="1100" b="0" kern="1200">
                        <a:solidFill>
                          <a:schemeClr val="tx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kern="1200">
                        <a:solidFill>
                          <a:srgbClr val="0070C0"/>
                        </a:solidFill>
                        <a:latin typeface="+mn-lt"/>
                        <a:ea typeface="+mn-ea"/>
                        <a:cs typeface="Segoe UI Light" panose="020B0502040204020203" pitchFamily="34" charset="0"/>
                      </a:endParaRPr>
                    </a:p>
                  </a:txBody>
                  <a:tcPr marL="73144" marR="73144" marT="36572" marB="36572" anchor="ct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kern="1200">
                        <a:solidFill>
                          <a:srgbClr val="0070C0"/>
                        </a:solidFill>
                        <a:latin typeface="+mn-lt"/>
                        <a:ea typeface="+mn-ea"/>
                        <a:cs typeface="Segoe UI Light" panose="020B0502040204020203" pitchFamily="34" charset="0"/>
                      </a:endParaRPr>
                    </a:p>
                  </a:txBody>
                  <a:tcPr marL="73144" marR="73144" marT="36572" marB="36572" anchor="ctr">
                    <a:lnL w="12700" cap="flat" cmpd="sng" algn="ctr">
                      <a:solidFill>
                        <a:schemeClr val="tx1">
                          <a:lumMod val="60000"/>
                          <a:lumOff val="40000"/>
                        </a:schemeClr>
                      </a:solidFill>
                      <a:prstDash val="solid"/>
                      <a:round/>
                      <a:headEnd type="none" w="med" len="med"/>
                      <a:tailEnd type="none" w="med" len="med"/>
                    </a:lnL>
                    <a:lnT w="12700" cap="flat" cmpd="sng" algn="ctr">
                      <a:solidFill>
                        <a:schemeClr val="tx1">
                          <a:lumMod val="60000"/>
                          <a:lumOff val="40000"/>
                        </a:schemeClr>
                      </a:solidFill>
                      <a:prstDash val="solid"/>
                      <a:round/>
                      <a:headEnd type="none" w="med" len="med"/>
                      <a:tailEnd type="none" w="med" len="med"/>
                    </a:lnT>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600" b="0" kern="1200">
                        <a:solidFill>
                          <a:schemeClr val="tx1"/>
                        </a:solidFill>
                        <a:latin typeface="Segoe UI Light" panose="020B0502040204020203" pitchFamily="34" charset="0"/>
                        <a:ea typeface="+mn-ea"/>
                        <a:cs typeface="Segoe UI Light" panose="020B0502040204020203" pitchFamily="34" charset="0"/>
                      </a:endParaRP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100" b="0" kern="1200">
                        <a:solidFill>
                          <a:schemeClr val="bg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63" name="Table 162">
            <a:extLst>
              <a:ext uri="{FF2B5EF4-FFF2-40B4-BE49-F238E27FC236}">
                <a16:creationId xmlns:a16="http://schemas.microsoft.com/office/drawing/2014/main" id="{20F65DE7-C412-4D1C-A725-59AACF6D797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779445632"/>
              </p:ext>
            </p:extLst>
          </p:nvPr>
        </p:nvGraphicFramePr>
        <p:xfrm>
          <a:off x="2065747" y="4155713"/>
          <a:ext cx="8594585" cy="2337643"/>
        </p:xfrm>
        <a:graphic>
          <a:graphicData uri="http://schemas.openxmlformats.org/drawingml/2006/table">
            <a:tbl>
              <a:tblPr firstRow="1" bandRow="1">
                <a:tableStyleId>{5C22544A-7EE6-4342-B048-85BDC9FD1C3A}</a:tableStyleId>
              </a:tblPr>
              <a:tblGrid>
                <a:gridCol w="948634">
                  <a:extLst>
                    <a:ext uri="{9D8B030D-6E8A-4147-A177-3AD203B41FA5}">
                      <a16:colId xmlns:a16="http://schemas.microsoft.com/office/drawing/2014/main" val="20000"/>
                    </a:ext>
                  </a:extLst>
                </a:gridCol>
                <a:gridCol w="2132634">
                  <a:extLst>
                    <a:ext uri="{9D8B030D-6E8A-4147-A177-3AD203B41FA5}">
                      <a16:colId xmlns:a16="http://schemas.microsoft.com/office/drawing/2014/main" val="20001"/>
                    </a:ext>
                  </a:extLst>
                </a:gridCol>
                <a:gridCol w="1892661">
                  <a:extLst>
                    <a:ext uri="{9D8B030D-6E8A-4147-A177-3AD203B41FA5}">
                      <a16:colId xmlns:a16="http://schemas.microsoft.com/office/drawing/2014/main" val="20002"/>
                    </a:ext>
                  </a:extLst>
                </a:gridCol>
                <a:gridCol w="1810328">
                  <a:extLst>
                    <a:ext uri="{9D8B030D-6E8A-4147-A177-3AD203B41FA5}">
                      <a16:colId xmlns:a16="http://schemas.microsoft.com/office/drawing/2014/main" val="20003"/>
                    </a:ext>
                  </a:extLst>
                </a:gridCol>
                <a:gridCol w="1810328">
                  <a:extLst>
                    <a:ext uri="{9D8B030D-6E8A-4147-A177-3AD203B41FA5}">
                      <a16:colId xmlns:a16="http://schemas.microsoft.com/office/drawing/2014/main" val="569520792"/>
                    </a:ext>
                  </a:extLst>
                </a:gridCol>
              </a:tblGrid>
              <a:tr h="489013">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tx1"/>
                          </a:solidFill>
                          <a:latin typeface="Segoe UI Semibold" panose="020B0702040204020203" pitchFamily="34" charset="0"/>
                          <a:cs typeface="Segoe UI Semibold" panose="020B0702040204020203" pitchFamily="34" charset="0"/>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tx1"/>
                          </a:solidFill>
                          <a:latin typeface="Segoe UI Semibold" panose="020B0702040204020203" pitchFamily="34" charset="0"/>
                          <a:cs typeface="Segoe UI Semibold" panose="020B0702040204020203" pitchFamily="34" charset="0"/>
                        </a:rPr>
                        <a:t>Instance </a:t>
                      </a:r>
                      <a:r>
                        <a:rPr lang="en-US" sz="1000" b="0">
                          <a:solidFill>
                            <a:schemeClr val="tx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000" b="0">
                        <a:solidFill>
                          <a:schemeClr val="tx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NV</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NVv3</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NVv4</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NVads A10 v5</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extLst>
                  <a:ext uri="{0D108BD9-81ED-4DB2-BD59-A6C34878D82A}">
                    <a16:rowId xmlns:a16="http://schemas.microsoft.com/office/drawing/2014/main" val="10000"/>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Cores</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6, 12, 24</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12, 24, 48</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4, 8, 16, 32</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6, 12, 18, 36, 72</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1"/>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GPU</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Tesla M60</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Tesla M60</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Radeon Instinct MI25</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A10 Tensor Core</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2"/>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Memory</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56,112,224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112/224/448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14/28/56/112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55/110/220/440/880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3"/>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Local Disk</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340/680/1440 TB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320/640/1280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88/176/352/704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180/320/720/1400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extLst>
                  <a:ext uri="{0D108BD9-81ED-4DB2-BD59-A6C34878D82A}">
                    <a16:rowId xmlns:a16="http://schemas.microsoft.com/office/drawing/2014/main" val="10004"/>
                  </a:ext>
                </a:extLst>
              </a:tr>
              <a:tr h="369726">
                <a:tc>
                  <a:txBody>
                    <a:bodyPr/>
                    <a:lstStyle/>
                    <a:p>
                      <a:pPr marL="0" marR="0" algn="ctr">
                        <a:spcBef>
                          <a:spcPts val="0"/>
                        </a:spcBef>
                        <a:spcAft>
                          <a:spcPts val="0"/>
                        </a:spcAft>
                      </a:pPr>
                      <a:r>
                        <a:rPr lang="en-US" sz="1100" b="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Network</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gridSpan="4">
                  <a:txBody>
                    <a:bodyPr/>
                    <a:lstStyle/>
                    <a:p>
                      <a:pPr marL="0" marR="0" algn="ctr">
                        <a:spcBef>
                          <a:spcPts val="0"/>
                        </a:spcBef>
                        <a:spcAft>
                          <a:spcPts val="0"/>
                        </a:spcAft>
                      </a:pPr>
                      <a:r>
                        <a:rPr lang="en-US" sz="1100">
                          <a:solidFill>
                            <a:schemeClr val="tx1"/>
                          </a:solidFill>
                          <a:effectLst/>
                          <a:latin typeface="Segoe UI "/>
                          <a:ea typeface="Calibri" panose="020F0502020204030204" pitchFamily="34" charset="0"/>
                        </a:rPr>
                        <a:t>Azure Network</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282655"/>
                    </a:solidFill>
                  </a:tcPr>
                </a:tc>
                <a:tc hMerge="1">
                  <a:txBody>
                    <a:bodyPr/>
                    <a:lstStyle/>
                    <a:p>
                      <a:endParaRPr lang="en-US"/>
                    </a:p>
                  </a:txBody>
                  <a:tcPr/>
                </a:tc>
                <a:tc hMerge="1">
                  <a:txBody>
                    <a:bodyPr/>
                    <a:lstStyle/>
                    <a:p>
                      <a:endParaRPr lang="en-US"/>
                    </a:p>
                  </a:txBody>
                  <a:tcPr/>
                </a:tc>
                <a:tc hMerge="1">
                  <a:txBody>
                    <a:bodyPr/>
                    <a:lstStyle/>
                    <a:p>
                      <a:pPr marL="0" marR="0" algn="ctr">
                        <a:spcBef>
                          <a:spcPts val="0"/>
                        </a:spcBef>
                        <a:spcAft>
                          <a:spcPts val="0"/>
                        </a:spcAft>
                      </a:pPr>
                      <a:endParaRPr lang="en-US" sz="1100">
                        <a:solidFill>
                          <a:schemeClr val="bg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99298A79-25E0-F1D2-CFED-03E13B63CBC0}"/>
              </a:ext>
              <a:ext uri="{C183D7F6-B498-43B3-948B-1728B52AA6E4}">
                <adec:decorative xmlns:adec="http://schemas.microsoft.com/office/drawing/2017/decorative" val="1"/>
              </a:ext>
            </a:extLst>
          </p:cNvPr>
          <p:cNvSpPr txBox="1"/>
          <p:nvPr/>
        </p:nvSpPr>
        <p:spPr>
          <a:xfrm rot="16200000">
            <a:off x="240059" y="4891255"/>
            <a:ext cx="2517324"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chemeClr val="tx1">
                    <a:alpha val="33000"/>
                  </a:schemeClr>
                </a:solidFill>
                <a:effectLst/>
                <a:uLnTx/>
                <a:uFillTx/>
                <a:latin typeface="Berlin Sans FB Demi" panose="020E0802020502020306" pitchFamily="34" charset="0"/>
                <a:ea typeface="+mn-ea"/>
                <a:cs typeface="+mn-cs"/>
              </a:rPr>
              <a:t>visualize</a:t>
            </a:r>
          </a:p>
        </p:txBody>
      </p:sp>
    </p:spTree>
    <p:extLst>
      <p:ext uri="{BB962C8B-B14F-4D97-AF65-F5344CB8AC3E}">
        <p14:creationId xmlns:p14="http://schemas.microsoft.com/office/powerpoint/2010/main" val="119582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163"/>
                                        </p:tgtEl>
                                        <p:attrNameLst>
                                          <p:attrName>style.visibility</p:attrName>
                                        </p:attrNameLst>
                                      </p:cBhvr>
                                      <p:to>
                                        <p:strVal val="visible"/>
                                      </p:to>
                                    </p:set>
                                    <p:animEffect transition="in" filter="wipe(left)">
                                      <p:cBhvr>
                                        <p:cTn id="18" dur="500"/>
                                        <p:tgtEl>
                                          <p:spTgt spid="16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2"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146FA103-B4B7-4315-BE9F-97E8CB6391EA}"/>
              </a:ext>
              <a:ext uri="{C183D7F6-B498-43B3-948B-1728B52AA6E4}">
                <adec:decorative xmlns:adec="http://schemas.microsoft.com/office/drawing/2017/decorative" val="1"/>
              </a:ext>
            </a:extLst>
          </p:cNvPr>
          <p:cNvSpPr txBox="1"/>
          <p:nvPr/>
        </p:nvSpPr>
        <p:spPr>
          <a:xfrm rot="16200000">
            <a:off x="-1250240" y="3187773"/>
            <a:ext cx="380319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3600">
                <a:solidFill>
                  <a:schemeClr val="tx1">
                    <a:alpha val="33000"/>
                  </a:schemeClr>
                </a:solidFill>
                <a:latin typeface="Berlin Sans FB Demi" panose="020E0802020502020306" pitchFamily="34" charset="0"/>
              </a:rPr>
              <a:t>d</a:t>
            </a:r>
            <a:r>
              <a:rPr kumimoji="0" lang="en-US" sz="3600" b="0" i="0" u="none" strike="noStrike" kern="1200" cap="none" spc="0" normalizeH="0" baseline="0" noProof="0" err="1">
                <a:ln>
                  <a:noFill/>
                </a:ln>
                <a:solidFill>
                  <a:schemeClr val="tx1">
                    <a:alpha val="33000"/>
                  </a:schemeClr>
                </a:solidFill>
                <a:effectLst/>
                <a:uLnTx/>
                <a:uFillTx/>
                <a:latin typeface="Berlin Sans FB Demi" panose="020E0802020502020306" pitchFamily="34" charset="0"/>
                <a:ea typeface="+mn-ea"/>
                <a:cs typeface="+mn-cs"/>
              </a:rPr>
              <a:t>eep</a:t>
            </a:r>
            <a:r>
              <a:rPr kumimoji="0" lang="en-US" sz="3600" b="0" i="0" u="none" strike="noStrike" kern="1200" cap="none" spc="0" normalizeH="0" baseline="0" noProof="0">
                <a:ln>
                  <a:noFill/>
                </a:ln>
                <a:solidFill>
                  <a:schemeClr val="tx1">
                    <a:alpha val="33000"/>
                  </a:schemeClr>
                </a:solidFill>
                <a:effectLst/>
                <a:uLnTx/>
                <a:uFillTx/>
                <a:latin typeface="Berlin Sans FB Demi" panose="020E0802020502020306" pitchFamily="34" charset="0"/>
                <a:ea typeface="+mn-ea"/>
                <a:cs typeface="+mn-cs"/>
              </a:rPr>
              <a:t> learning</a:t>
            </a:r>
          </a:p>
        </p:txBody>
      </p:sp>
      <p:sp>
        <p:nvSpPr>
          <p:cNvPr id="2" name="Title 1">
            <a:extLst>
              <a:ext uri="{FF2B5EF4-FFF2-40B4-BE49-F238E27FC236}">
                <a16:creationId xmlns:a16="http://schemas.microsoft.com/office/drawing/2014/main" id="{57727CAB-7ED5-4F44-B836-5F34557054E3}"/>
              </a:ext>
              <a:ext uri="{C183D7F6-B498-43B3-948B-1728B52AA6E4}">
                <adec:decorative xmlns:adec="http://schemas.microsoft.com/office/drawing/2017/decorative" val="1"/>
              </a:ext>
            </a:extLst>
          </p:cNvPr>
          <p:cNvSpPr>
            <a:spLocks noGrp="1"/>
          </p:cNvSpPr>
          <p:nvPr>
            <p:ph type="title"/>
          </p:nvPr>
        </p:nvSpPr>
        <p:spPr/>
        <p:txBody>
          <a:bodyPr/>
          <a:lstStyle/>
          <a:p>
            <a:r>
              <a:rPr lang="en-US" sz="2800" b="1" spc="-147">
                <a:latin typeface="Segoe UI Semibold" panose="020B0502040204020203" pitchFamily="34" charset="0"/>
                <a:cs typeface="+mn-cs"/>
              </a:rPr>
              <a:t>GPUs for Deep Learning (ND series)</a:t>
            </a:r>
          </a:p>
        </p:txBody>
      </p:sp>
      <p:graphicFrame>
        <p:nvGraphicFramePr>
          <p:cNvPr id="7" name="Table 6">
            <a:extLst>
              <a:ext uri="{FF2B5EF4-FFF2-40B4-BE49-F238E27FC236}">
                <a16:creationId xmlns:a16="http://schemas.microsoft.com/office/drawing/2014/main" id="{100E8D3C-2D36-449A-54D4-C52CD6ABDBDF}"/>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388416882"/>
              </p:ext>
            </p:extLst>
          </p:nvPr>
        </p:nvGraphicFramePr>
        <p:xfrm>
          <a:off x="1129398" y="1781927"/>
          <a:ext cx="10503611" cy="3465201"/>
        </p:xfrm>
        <a:graphic>
          <a:graphicData uri="http://schemas.openxmlformats.org/drawingml/2006/table">
            <a:tbl>
              <a:tblPr firstRow="1" bandRow="1">
                <a:tableStyleId>{5C22544A-7EE6-4342-B048-85BDC9FD1C3A}</a:tableStyleId>
              </a:tblPr>
              <a:tblGrid>
                <a:gridCol w="1386361">
                  <a:extLst>
                    <a:ext uri="{9D8B030D-6E8A-4147-A177-3AD203B41FA5}">
                      <a16:colId xmlns:a16="http://schemas.microsoft.com/office/drawing/2014/main" val="20000"/>
                    </a:ext>
                  </a:extLst>
                </a:gridCol>
                <a:gridCol w="1869233">
                  <a:extLst>
                    <a:ext uri="{9D8B030D-6E8A-4147-A177-3AD203B41FA5}">
                      <a16:colId xmlns:a16="http://schemas.microsoft.com/office/drawing/2014/main" val="20001"/>
                    </a:ext>
                  </a:extLst>
                </a:gridCol>
                <a:gridCol w="2361971">
                  <a:extLst>
                    <a:ext uri="{9D8B030D-6E8A-4147-A177-3AD203B41FA5}">
                      <a16:colId xmlns:a16="http://schemas.microsoft.com/office/drawing/2014/main" val="20002"/>
                    </a:ext>
                  </a:extLst>
                </a:gridCol>
                <a:gridCol w="2443023">
                  <a:extLst>
                    <a:ext uri="{9D8B030D-6E8A-4147-A177-3AD203B41FA5}">
                      <a16:colId xmlns:a16="http://schemas.microsoft.com/office/drawing/2014/main" val="3790752533"/>
                    </a:ext>
                  </a:extLst>
                </a:gridCol>
                <a:gridCol w="2443023">
                  <a:extLst>
                    <a:ext uri="{9D8B030D-6E8A-4147-A177-3AD203B41FA5}">
                      <a16:colId xmlns:a16="http://schemas.microsoft.com/office/drawing/2014/main" val="536337742"/>
                    </a:ext>
                  </a:extLst>
                </a:gridCol>
              </a:tblGrid>
              <a:tr h="630229">
                <a:tc>
                  <a:txBody>
                    <a:bodyPr/>
                    <a:lstStyle/>
                    <a:p>
                      <a:pPr algn="ctr"/>
                      <a:r>
                        <a:rPr lang="en-US" sz="1100" b="0">
                          <a:solidFill>
                            <a:schemeClr val="tx1"/>
                          </a:solidFill>
                          <a:latin typeface="Segoe UI Semibold" panose="020B0702040204020203" pitchFamily="34" charset="0"/>
                          <a:cs typeface="Segoe UI Semibold" panose="020B0702040204020203" pitchFamily="34" charset="0"/>
                        </a:rPr>
                        <a:t>Azure instance </a:t>
                      </a:r>
                      <a:r>
                        <a:rPr lang="en-US" sz="1100" b="0">
                          <a:solidFill>
                            <a:schemeClr val="tx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100" b="0">
                        <a:solidFill>
                          <a:schemeClr val="tx1"/>
                        </a:solidFill>
                        <a:latin typeface="Segoe UI Semibold" panose="020B0702040204020203" pitchFamily="34" charset="0"/>
                        <a:cs typeface="Segoe UI Semibold" panose="020B0702040204020203" pitchFamily="34" charset="0"/>
                      </a:endParaRP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56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a:t>
                      </a: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NDv2</a:t>
                      </a: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 A100 v4</a:t>
                      </a: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NDm A100 v4</a:t>
                      </a: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0000"/>
                  </a:ext>
                </a:extLst>
              </a:tr>
              <a:tr h="406598">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CPU Cores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6,12,24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40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96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effectLst/>
                          <a:latin typeface="+mn-lt"/>
                          <a:ea typeface="Calibri" panose="020F0502020204030204" pitchFamily="34" charset="0"/>
                        </a:rPr>
                        <a:t>96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1"/>
                  </a:ext>
                </a:extLst>
              </a:tr>
              <a:tr h="424345">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GPU</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1x, 2x, or 4x P40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8x V100 32 GB (NVLink)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8x A100 40 GB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effectLst/>
                          <a:latin typeface="+mn-lt"/>
                          <a:ea typeface="Calibri" panose="020F0502020204030204" pitchFamily="34" charset="0"/>
                        </a:rPr>
                        <a:t>8x A100 80 GB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2"/>
                  </a:ext>
                </a:extLst>
              </a:tr>
              <a:tr h="424345">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Memory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12/224/448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672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900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1900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3"/>
                  </a:ext>
                </a:extLst>
              </a:tr>
              <a:tr h="424345">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Local Disk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736/1474/2948 GiB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2948 GiB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6 TB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effectLst/>
                          <a:latin typeface="+mn-lt"/>
                          <a:ea typeface="Calibri" panose="020F0502020204030204" pitchFamily="34" charset="0"/>
                        </a:rPr>
                        <a:t>6.4 TB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4"/>
                  </a:ext>
                </a:extLst>
              </a:tr>
              <a:tr h="1155339">
                <a:tc>
                  <a:txBody>
                    <a:bodyPr/>
                    <a:lstStyle/>
                    <a:p>
                      <a:pPr marL="0" marR="0" algn="ctr">
                        <a:spcBef>
                          <a:spcPts val="0"/>
                        </a:spcBef>
                        <a:spcAft>
                          <a:spcPts val="0"/>
                        </a:spcAft>
                      </a:pPr>
                      <a:r>
                        <a:rPr lang="en-US" sz="1400" b="0" i="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Network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Azure Network + InfiniBand EDR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Azure Network + InfiniBand EDR + NVLink GPU Interconnect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algn="ctr">
                        <a:spcBef>
                          <a:spcPts val="0"/>
                        </a:spcBef>
                        <a:spcAft>
                          <a:spcPts val="0"/>
                        </a:spcAft>
                      </a:pPr>
                      <a:r>
                        <a:rPr lang="en-US" sz="1200">
                          <a:solidFill>
                            <a:schemeClr val="tx1"/>
                          </a:solidFill>
                          <a:effectLst/>
                          <a:latin typeface="+mn-lt"/>
                          <a:ea typeface="Calibri" panose="020F0502020204030204" pitchFamily="34" charset="0"/>
                        </a:rPr>
                        <a:t>Azure Network + InfiniBand EDR + NVLink GPU Interconnect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tx1"/>
                          </a:solidFill>
                          <a:effectLst/>
                          <a:latin typeface="+mn-lt"/>
                          <a:ea typeface="Calibri" panose="020F0502020204030204" pitchFamily="34" charset="0"/>
                        </a:rPr>
                        <a:t>Azure Network + InfiniBand EDR + </a:t>
                      </a:r>
                      <a:r>
                        <a:rPr lang="en-US" sz="1200" err="1">
                          <a:solidFill>
                            <a:schemeClr val="tx1"/>
                          </a:solidFill>
                          <a:effectLst/>
                          <a:latin typeface="+mn-lt"/>
                          <a:ea typeface="Calibri" panose="020F0502020204030204" pitchFamily="34" charset="0"/>
                        </a:rPr>
                        <a:t>NVLink</a:t>
                      </a:r>
                      <a:r>
                        <a:rPr lang="en-US" sz="1200">
                          <a:solidFill>
                            <a:schemeClr val="tx1"/>
                          </a:solidFill>
                          <a:effectLst/>
                          <a:latin typeface="+mn-lt"/>
                          <a:ea typeface="Calibri" panose="020F0502020204030204" pitchFamily="34" charset="0"/>
                        </a:rPr>
                        <a:t> GPU Interconnect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2655"/>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739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78C55D5-CCC8-2DDD-7199-C17009A7B230}"/>
              </a:ext>
            </a:extLst>
          </p:cNvPr>
          <p:cNvGrpSpPr/>
          <p:nvPr/>
        </p:nvGrpSpPr>
        <p:grpSpPr>
          <a:xfrm>
            <a:off x="1219435" y="2931115"/>
            <a:ext cx="2066740" cy="2319295"/>
            <a:chOff x="1786433" y="3464614"/>
            <a:chExt cx="2066740" cy="2319295"/>
          </a:xfrm>
        </p:grpSpPr>
        <p:sp>
          <p:nvSpPr>
            <p:cNvPr id="25" name="Rectangle 24">
              <a:extLst>
                <a:ext uri="{FF2B5EF4-FFF2-40B4-BE49-F238E27FC236}">
                  <a16:creationId xmlns:a16="http://schemas.microsoft.com/office/drawing/2014/main" id="{DDB52218-AA03-4E64-A070-1CBBCD237393}"/>
                </a:ext>
              </a:extLst>
            </p:cNvPr>
            <p:cNvSpPr/>
            <p:nvPr/>
          </p:nvSpPr>
          <p:spPr>
            <a:xfrm>
              <a:off x="1786433" y="3464614"/>
              <a:ext cx="2066740" cy="1044508"/>
            </a:xfrm>
            <a:prstGeom prst="rect">
              <a:avLst/>
            </a:prstGeom>
            <a:noFill/>
            <a:ln w="6350" cap="flat" cmpd="sng" algn="ctr">
              <a:noFill/>
              <a:prstDash val="solid"/>
              <a:miter lim="800000"/>
            </a:ln>
            <a:effectLst/>
          </p:spPr>
          <p:txBody>
            <a:bodyPr lIns="0" tIns="0" r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Multi-GPU VM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NVLINK™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A100 x 8</a:t>
              </a:r>
            </a:p>
          </p:txBody>
        </p:sp>
        <p:pic>
          <p:nvPicPr>
            <p:cNvPr id="28" name="Picture 27" descr="Image preview">
              <a:extLst>
                <a:ext uri="{FF2B5EF4-FFF2-40B4-BE49-F238E27FC236}">
                  <a16:creationId xmlns:a16="http://schemas.microsoft.com/office/drawing/2014/main" id="{ECEBE252-E364-4E7D-BAEC-43F47CC2C6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4755" y="4599746"/>
              <a:ext cx="1890097" cy="1184163"/>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700511AC-75F1-4DF5-8D4B-33FACA2D3292}"/>
              </a:ext>
            </a:extLst>
          </p:cNvPr>
          <p:cNvSpPr/>
          <p:nvPr/>
        </p:nvSpPr>
        <p:spPr>
          <a:xfrm>
            <a:off x="3982511" y="4125206"/>
            <a:ext cx="1383392" cy="246221"/>
          </a:xfrm>
          <a:prstGeom prst="rect">
            <a:avLst/>
          </a:prstGeom>
          <a:noFill/>
          <a:ln w="12700" cap="flat" cmpd="sng" algn="ctr">
            <a:noFill/>
            <a:prstDash val="solid"/>
            <a:miter lim="800000"/>
          </a:ln>
          <a:effectLst/>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F87ED"/>
                </a:solidFill>
                <a:effectLst/>
                <a:uLnTx/>
                <a:uFillTx/>
                <a:latin typeface="Segoe UI Semibold"/>
                <a:ea typeface="+mn-ea"/>
                <a:cs typeface="+mn-cs"/>
              </a:rPr>
              <a:t>NCCL+ </a:t>
            </a:r>
            <a:r>
              <a:rPr kumimoji="0" lang="en-US" sz="1600" b="0" i="0" u="none" strike="noStrike" kern="0" cap="none" spc="0" normalizeH="0" baseline="0" noProof="0" err="1">
                <a:ln>
                  <a:noFill/>
                </a:ln>
                <a:solidFill>
                  <a:srgbClr val="EF87ED"/>
                </a:solidFill>
                <a:effectLst/>
                <a:uLnTx/>
                <a:uFillTx/>
                <a:latin typeface="Segoe UI Semibold"/>
                <a:ea typeface="+mn-ea"/>
                <a:cs typeface="+mn-cs"/>
              </a:rPr>
              <a:t>NVLink</a:t>
            </a:r>
            <a:endParaRPr kumimoji="0" lang="en-US" sz="1600" b="0" i="0" u="none" strike="noStrike" kern="0" cap="none" spc="0" normalizeH="0" baseline="0" noProof="0">
              <a:ln>
                <a:noFill/>
              </a:ln>
              <a:solidFill>
                <a:srgbClr val="EF87ED"/>
              </a:solidFill>
              <a:effectLst/>
              <a:uLnTx/>
              <a:uFillTx/>
              <a:latin typeface="Segoe UI Semibold"/>
              <a:ea typeface="+mn-ea"/>
              <a:cs typeface="+mn-cs"/>
            </a:endParaRPr>
          </a:p>
        </p:txBody>
      </p:sp>
      <p:sp>
        <p:nvSpPr>
          <p:cNvPr id="19" name="Rectangle 18">
            <a:extLst>
              <a:ext uri="{FF2B5EF4-FFF2-40B4-BE49-F238E27FC236}">
                <a16:creationId xmlns:a16="http://schemas.microsoft.com/office/drawing/2014/main" id="{11A787F9-987D-4D9C-9EB1-B0957D0CE538}"/>
              </a:ext>
            </a:extLst>
          </p:cNvPr>
          <p:cNvSpPr/>
          <p:nvPr/>
        </p:nvSpPr>
        <p:spPr>
          <a:xfrm>
            <a:off x="6820299" y="4125206"/>
            <a:ext cx="1139736" cy="246221"/>
          </a:xfrm>
          <a:prstGeom prst="rect">
            <a:avLst/>
          </a:prstGeom>
          <a:noFill/>
          <a:ln w="12700" cap="flat" cmpd="sng" algn="ctr">
            <a:noFill/>
            <a:prstDash val="solid"/>
            <a:miter lim="800000"/>
          </a:ln>
          <a:effectLst/>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F87ED"/>
                </a:solidFill>
                <a:effectLst/>
                <a:uLnTx/>
                <a:uFillTx/>
                <a:latin typeface="Segoe UI Semibold"/>
                <a:ea typeface="+mn-ea"/>
                <a:cs typeface="+mn-cs"/>
              </a:rPr>
              <a:t>NCCL+ HDR</a:t>
            </a:r>
          </a:p>
        </p:txBody>
      </p:sp>
      <p:cxnSp>
        <p:nvCxnSpPr>
          <p:cNvPr id="10" name="Straight Connector 9">
            <a:extLst>
              <a:ext uri="{FF2B5EF4-FFF2-40B4-BE49-F238E27FC236}">
                <a16:creationId xmlns:a16="http://schemas.microsoft.com/office/drawing/2014/main" id="{06A57F66-DBCB-45BB-8361-ABEE78831BFA}"/>
              </a:ext>
              <a:ext uri="{C183D7F6-B498-43B3-948B-1728B52AA6E4}">
                <adec:decorative xmlns:adec="http://schemas.microsoft.com/office/drawing/2017/decorative" val="1"/>
              </a:ext>
            </a:extLst>
          </p:cNvPr>
          <p:cNvCxnSpPr>
            <a:cxnSpLocks/>
          </p:cNvCxnSpPr>
          <p:nvPr/>
        </p:nvCxnSpPr>
        <p:spPr>
          <a:xfrm>
            <a:off x="6007806" y="3593903"/>
            <a:ext cx="0" cy="993718"/>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2825BB-27B4-439B-99ED-44F938C6DFDB}"/>
              </a:ext>
              <a:ext uri="{C183D7F6-B498-43B3-948B-1728B52AA6E4}">
                <adec:decorative xmlns:adec="http://schemas.microsoft.com/office/drawing/2017/decorative" val="1"/>
              </a:ext>
            </a:extLst>
          </p:cNvPr>
          <p:cNvCxnSpPr>
            <a:cxnSpLocks/>
          </p:cNvCxnSpPr>
          <p:nvPr/>
        </p:nvCxnSpPr>
        <p:spPr>
          <a:xfrm>
            <a:off x="3286175" y="4587621"/>
            <a:ext cx="5486353" cy="0"/>
          </a:xfrm>
          <a:prstGeom prst="line">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78E6242-1627-FC20-07B7-E75B2724BD2D}"/>
              </a:ext>
            </a:extLst>
          </p:cNvPr>
          <p:cNvGrpSpPr/>
          <p:nvPr/>
        </p:nvGrpSpPr>
        <p:grpSpPr>
          <a:xfrm>
            <a:off x="4938765" y="1717539"/>
            <a:ext cx="2181172" cy="1762237"/>
            <a:chOff x="4724515" y="2619291"/>
            <a:chExt cx="2181172" cy="1762237"/>
          </a:xfrm>
        </p:grpSpPr>
        <p:sp>
          <p:nvSpPr>
            <p:cNvPr id="21" name="Rectangle 20">
              <a:extLst>
                <a:ext uri="{FF2B5EF4-FFF2-40B4-BE49-F238E27FC236}">
                  <a16:creationId xmlns:a16="http://schemas.microsoft.com/office/drawing/2014/main" id="{044E03C5-0F0F-4212-A17B-4FDADD313CF0}"/>
                </a:ext>
              </a:extLst>
            </p:cNvPr>
            <p:cNvSpPr/>
            <p:nvPr/>
          </p:nvSpPr>
          <p:spPr>
            <a:xfrm>
              <a:off x="4724515" y="2619291"/>
              <a:ext cx="2181172" cy="340770"/>
            </a:xfrm>
            <a:prstGeom prst="rect">
              <a:avLst/>
            </a:prstGeom>
            <a:noFill/>
            <a:ln w="6350" cap="flat" cmpd="sng" algn="ctr">
              <a:noFill/>
              <a:prstDash val="solid"/>
              <a:miter lim="800000"/>
            </a:ln>
            <a:effectLst/>
          </p:spPr>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Single A100 GPU</a:t>
              </a:r>
            </a:p>
          </p:txBody>
        </p:sp>
        <p:pic>
          <p:nvPicPr>
            <p:cNvPr id="6148" name="Picture 4" descr="AceleMax DGS-428AS - AMAX">
              <a:extLst>
                <a:ext uri="{FF2B5EF4-FFF2-40B4-BE49-F238E27FC236}">
                  <a16:creationId xmlns:a16="http://schemas.microsoft.com/office/drawing/2014/main" id="{85BCE707-8AB6-49D2-AF37-D0F479D27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52455">
              <a:off x="4856400" y="2943476"/>
              <a:ext cx="1917402" cy="1438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2AF1D9A4-4B43-AFC3-7AF0-BDB183B80D94}"/>
              </a:ext>
            </a:extLst>
          </p:cNvPr>
          <p:cNvGrpSpPr/>
          <p:nvPr/>
        </p:nvGrpSpPr>
        <p:grpSpPr>
          <a:xfrm>
            <a:off x="8772528" y="2874590"/>
            <a:ext cx="2153221" cy="2432344"/>
            <a:chOff x="8772528" y="3403830"/>
            <a:chExt cx="2153221" cy="2432344"/>
          </a:xfrm>
        </p:grpSpPr>
        <p:grpSp>
          <p:nvGrpSpPr>
            <p:cNvPr id="36" name="Group 35">
              <a:extLst>
                <a:ext uri="{FF2B5EF4-FFF2-40B4-BE49-F238E27FC236}">
                  <a16:creationId xmlns:a16="http://schemas.microsoft.com/office/drawing/2014/main" id="{03785061-5D21-44D1-B691-1F852A57C4A6}"/>
                </a:ext>
                <a:ext uri="{C183D7F6-B498-43B3-948B-1728B52AA6E4}">
                  <adec:decorative xmlns:adec="http://schemas.microsoft.com/office/drawing/2017/decorative" val="1"/>
                </a:ext>
              </a:extLst>
            </p:cNvPr>
            <p:cNvGrpSpPr/>
            <p:nvPr/>
          </p:nvGrpSpPr>
          <p:grpSpPr>
            <a:xfrm>
              <a:off x="8874692" y="4509121"/>
              <a:ext cx="1948892" cy="1327053"/>
              <a:chOff x="8317649" y="3813584"/>
              <a:chExt cx="1948892" cy="1327053"/>
            </a:xfrm>
          </p:grpSpPr>
          <p:pic>
            <p:nvPicPr>
              <p:cNvPr id="51" name="Picture 50" descr="Image preview">
                <a:extLst>
                  <a:ext uri="{FF2B5EF4-FFF2-40B4-BE49-F238E27FC236}">
                    <a16:creationId xmlns:a16="http://schemas.microsoft.com/office/drawing/2014/main" id="{5F3E30BA-4659-4316-B7B8-1FDCA5DB68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7649" y="3813584"/>
                <a:ext cx="1359752" cy="851897"/>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pic>
            <p:nvPicPr>
              <p:cNvPr id="52" name="Picture 51" descr="Image preview">
                <a:extLst>
                  <a:ext uri="{FF2B5EF4-FFF2-40B4-BE49-F238E27FC236}">
                    <a16:creationId xmlns:a16="http://schemas.microsoft.com/office/drawing/2014/main" id="{B0C79B0F-8421-42CC-9803-6EDD1BF67C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81162" y="4051162"/>
                <a:ext cx="1359752" cy="851897"/>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pic>
            <p:nvPicPr>
              <p:cNvPr id="53" name="Picture 52" descr="Image preview">
                <a:extLst>
                  <a:ext uri="{FF2B5EF4-FFF2-40B4-BE49-F238E27FC236}">
                    <a16:creationId xmlns:a16="http://schemas.microsoft.com/office/drawing/2014/main" id="{1DB1B8FE-B1AB-44D6-B9E0-E49F3F6D87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06789" y="4288740"/>
                <a:ext cx="1359752" cy="851897"/>
              </a:xfrm>
              <a:custGeom>
                <a:avLst/>
                <a:gdLst>
                  <a:gd name="connsiteX0" fmla="*/ 606505 w 7180478"/>
                  <a:gd name="connsiteY0" fmla="*/ 0 h 4498634"/>
                  <a:gd name="connsiteX1" fmla="*/ 5982685 w 7180478"/>
                  <a:gd name="connsiteY1" fmla="*/ 267706 h 4498634"/>
                  <a:gd name="connsiteX2" fmla="*/ 7180478 w 7180478"/>
                  <a:gd name="connsiteY2" fmla="*/ 2947792 h 4498634"/>
                  <a:gd name="connsiteX3" fmla="*/ 7180478 w 7180478"/>
                  <a:gd name="connsiteY3" fmla="*/ 3688991 h 4498634"/>
                  <a:gd name="connsiteX4" fmla="*/ 0 w 7180478"/>
                  <a:gd name="connsiteY4" fmla="*/ 4498634 h 4498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0478" h="4498634">
                    <a:moveTo>
                      <a:pt x="606505" y="0"/>
                    </a:moveTo>
                    <a:lnTo>
                      <a:pt x="5982685" y="267706"/>
                    </a:lnTo>
                    <a:lnTo>
                      <a:pt x="7180478" y="2947792"/>
                    </a:lnTo>
                    <a:lnTo>
                      <a:pt x="7180478" y="3688991"/>
                    </a:lnTo>
                    <a:lnTo>
                      <a:pt x="0" y="4498634"/>
                    </a:lnTo>
                    <a:close/>
                  </a:path>
                </a:pathLst>
              </a:custGeom>
              <a:noFill/>
              <a:effectLst/>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33EDB47E-F37F-4368-9AF4-6D35660BE92C}"/>
                </a:ext>
              </a:extLst>
            </p:cNvPr>
            <p:cNvSpPr/>
            <p:nvPr/>
          </p:nvSpPr>
          <p:spPr>
            <a:xfrm>
              <a:off x="8772528" y="3403830"/>
              <a:ext cx="2153221" cy="1184163"/>
            </a:xfrm>
            <a:prstGeom prst="rect">
              <a:avLst/>
            </a:prstGeom>
            <a:noFill/>
            <a:ln w="6350" cap="flat" cmpd="sng" algn="ctr">
              <a:noFill/>
              <a:prstDash val="solid"/>
              <a:miter lim="800000"/>
            </a:ln>
            <a:effectLst/>
          </p:spPr>
          <p:txBody>
            <a:bodyPr lIns="0" tIns="0" r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Multi-GPU VMs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InfiniBand™</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A100 x n</a:t>
              </a:r>
            </a:p>
          </p:txBody>
        </p:sp>
      </p:grpSp>
      <p:sp>
        <p:nvSpPr>
          <p:cNvPr id="4" name="Title 3">
            <a:extLst>
              <a:ext uri="{FF2B5EF4-FFF2-40B4-BE49-F238E27FC236}">
                <a16:creationId xmlns:a16="http://schemas.microsoft.com/office/drawing/2014/main" id="{561B1760-E2FC-7A5F-BF32-323A73117999}"/>
              </a:ext>
            </a:extLst>
          </p:cNvPr>
          <p:cNvSpPr>
            <a:spLocks noGrp="1"/>
          </p:cNvSpPr>
          <p:nvPr>
            <p:ph type="title"/>
          </p:nvPr>
        </p:nvSpPr>
        <p:spPr/>
        <p:txBody>
          <a:bodyPr/>
          <a:lstStyle/>
          <a:p>
            <a:r>
              <a:rPr lang="pt-BR" sz="2800" b="0" i="0">
                <a:solidFill>
                  <a:schemeClr val="bg1"/>
                </a:solidFill>
                <a:effectLst/>
                <a:latin typeface="Segoe UI Semibold" panose="020B0702040204020203" pitchFamily="34" charset="0"/>
                <a:cs typeface="Segoe UI Semibold" panose="020B0702040204020203" pitchFamily="34" charset="0"/>
              </a:rPr>
              <a:t>Building Scalable Supercomputers in the Cloud </a:t>
            </a:r>
            <a:endParaRPr lang="en-IN"/>
          </a:p>
        </p:txBody>
      </p:sp>
    </p:spTree>
    <p:extLst>
      <p:ext uri="{BB962C8B-B14F-4D97-AF65-F5344CB8AC3E}">
        <p14:creationId xmlns:p14="http://schemas.microsoft.com/office/powerpoint/2010/main" val="2362703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250"/>
                                        <p:tgtEl>
                                          <p:spTgt spid="10"/>
                                        </p:tgtEl>
                                      </p:cBhvr>
                                    </p:animEffect>
                                  </p:childTnLst>
                                </p:cTn>
                              </p:par>
                            </p:childTnLst>
                          </p:cTn>
                        </p:par>
                        <p:par>
                          <p:cTn id="16" fill="hold">
                            <p:stCondLst>
                              <p:cond delay="1250"/>
                            </p:stCondLst>
                            <p:childTnLst>
                              <p:par>
                                <p:cTn id="17" presetID="16" presetClass="entr" presetSubtype="37"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arn(outVertical)">
                                      <p:cBhvr>
                                        <p:cTn id="19" dur="25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750"/>
                            </p:stCondLst>
                            <p:childTnLst>
                              <p:par>
                                <p:cTn id="27" presetID="22" presetClass="entr" presetSubtype="2"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par>
                                <p:cTn id="30" presetID="22" presetClass="entr" presetSubtype="8"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313" name="Rectangle 312">
            <a:extLst>
              <a:ext uri="{FF2B5EF4-FFF2-40B4-BE49-F238E27FC236}">
                <a16:creationId xmlns:a16="http://schemas.microsoft.com/office/drawing/2014/main" id="{00370136-E93F-5714-4C87-436DB93B9D37}"/>
              </a:ext>
              <a:ext uri="{C183D7F6-B498-43B3-948B-1728B52AA6E4}">
                <adec:decorative xmlns:adec="http://schemas.microsoft.com/office/drawing/2017/decorative" val="1"/>
              </a:ext>
            </a:extLst>
          </p:cNvPr>
          <p:cNvSpPr/>
          <p:nvPr/>
        </p:nvSpPr>
        <p:spPr>
          <a:xfrm>
            <a:off x="-2" y="858852"/>
            <a:ext cx="12192002" cy="5394711"/>
          </a:xfrm>
          <a:prstGeom prst="rect">
            <a:avLst/>
          </a:prstGeom>
          <a:solidFill>
            <a:schemeClr val="bg1">
              <a:alpha val="37000"/>
            </a:schemeClr>
          </a:solidFill>
          <a:ln>
            <a:noFill/>
          </a:ln>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CB9E76A9-ABA8-C08E-11F2-E83239138511}"/>
              </a:ext>
            </a:extLst>
          </p:cNvPr>
          <p:cNvSpPr>
            <a:spLocks noGrp="1"/>
          </p:cNvSpPr>
          <p:nvPr>
            <p:ph type="title"/>
          </p:nvPr>
        </p:nvSpPr>
        <p:spPr/>
        <p:txBody>
          <a:bodyPr/>
          <a:lstStyle/>
          <a:p>
            <a:r>
              <a:rPr lang="en-US"/>
              <a:t>ND_v4 Node Topology</a:t>
            </a:r>
            <a:endParaRPr lang="en-IN"/>
          </a:p>
        </p:txBody>
      </p:sp>
      <p:grpSp>
        <p:nvGrpSpPr>
          <p:cNvPr id="2" name="Group 1">
            <a:extLst>
              <a:ext uri="{FF2B5EF4-FFF2-40B4-BE49-F238E27FC236}">
                <a16:creationId xmlns:a16="http://schemas.microsoft.com/office/drawing/2014/main" id="{4EC5A3D0-63BA-D955-ACE1-C5D1A44577D4}"/>
              </a:ext>
            </a:extLst>
          </p:cNvPr>
          <p:cNvGrpSpPr/>
          <p:nvPr/>
        </p:nvGrpSpPr>
        <p:grpSpPr>
          <a:xfrm>
            <a:off x="1172351" y="1138183"/>
            <a:ext cx="9847299" cy="4860965"/>
            <a:chOff x="1172351" y="1138183"/>
            <a:chExt cx="9847299" cy="4860965"/>
          </a:xfrm>
        </p:grpSpPr>
        <p:sp>
          <p:nvSpPr>
            <p:cNvPr id="27" name="Rectangle 20">
              <a:extLst>
                <a:ext uri="{FF2B5EF4-FFF2-40B4-BE49-F238E27FC236}">
                  <a16:creationId xmlns:a16="http://schemas.microsoft.com/office/drawing/2014/main" id="{B5E06022-540C-D6AB-E52E-A0321C2D4F20}"/>
                </a:ext>
              </a:extLst>
            </p:cNvPr>
            <p:cNvSpPr>
              <a:spLocks noChangeArrowheads="1"/>
            </p:cNvSpPr>
            <p:nvPr/>
          </p:nvSpPr>
          <p:spPr bwMode="auto">
            <a:xfrm>
              <a:off x="3161504" y="1260077"/>
              <a:ext cx="415203" cy="411392"/>
            </a:xfrm>
            <a:prstGeom prst="rect">
              <a:avLst/>
            </a:prstGeom>
            <a:solidFill>
              <a:schemeClr val="bg1">
                <a:lumMod val="85000"/>
                <a:lumOff val="1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CPU 0</a:t>
              </a:r>
            </a:p>
          </p:txBody>
        </p:sp>
        <p:grpSp>
          <p:nvGrpSpPr>
            <p:cNvPr id="30" name="Group 29">
              <a:extLst>
                <a:ext uri="{FF2B5EF4-FFF2-40B4-BE49-F238E27FC236}">
                  <a16:creationId xmlns:a16="http://schemas.microsoft.com/office/drawing/2014/main" id="{CB4A266A-4600-AF79-66E4-343E84900E06}"/>
                </a:ext>
              </a:extLst>
            </p:cNvPr>
            <p:cNvGrpSpPr/>
            <p:nvPr/>
          </p:nvGrpSpPr>
          <p:grpSpPr>
            <a:xfrm>
              <a:off x="3039610" y="1138183"/>
              <a:ext cx="655182" cy="651370"/>
              <a:chOff x="2347098" y="3978734"/>
              <a:chExt cx="1907382" cy="1896284"/>
            </a:xfrm>
          </p:grpSpPr>
          <p:sp>
            <p:nvSpPr>
              <p:cNvPr id="13" name="Rectangle 6">
                <a:extLst>
                  <a:ext uri="{FF2B5EF4-FFF2-40B4-BE49-F238E27FC236}">
                    <a16:creationId xmlns:a16="http://schemas.microsoft.com/office/drawing/2014/main" id="{8F686C88-146D-935A-BAFA-9D7847E9BFB0}"/>
                  </a:ext>
                </a:extLst>
              </p:cNvPr>
              <p:cNvSpPr>
                <a:spLocks noChangeArrowheads="1"/>
              </p:cNvSpPr>
              <p:nvPr/>
            </p:nvSpPr>
            <p:spPr bwMode="auto">
              <a:xfrm>
                <a:off x="2347098" y="4666276"/>
                <a:ext cx="166341" cy="177430"/>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7">
                <a:extLst>
                  <a:ext uri="{FF2B5EF4-FFF2-40B4-BE49-F238E27FC236}">
                    <a16:creationId xmlns:a16="http://schemas.microsoft.com/office/drawing/2014/main" id="{500A5DEE-F527-FCDD-2F62-85714D9DD5CD}"/>
                  </a:ext>
                </a:extLst>
              </p:cNvPr>
              <p:cNvSpPr>
                <a:spLocks noChangeArrowheads="1"/>
              </p:cNvSpPr>
              <p:nvPr/>
            </p:nvSpPr>
            <p:spPr bwMode="auto">
              <a:xfrm>
                <a:off x="2347098" y="5021136"/>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8">
                <a:extLst>
                  <a:ext uri="{FF2B5EF4-FFF2-40B4-BE49-F238E27FC236}">
                    <a16:creationId xmlns:a16="http://schemas.microsoft.com/office/drawing/2014/main" id="{52F59C6B-1EC3-FE51-A039-066474D84289}"/>
                  </a:ext>
                </a:extLst>
              </p:cNvPr>
              <p:cNvSpPr>
                <a:spLocks noChangeArrowheads="1"/>
              </p:cNvSpPr>
              <p:nvPr/>
            </p:nvSpPr>
            <p:spPr bwMode="auto">
              <a:xfrm>
                <a:off x="2347098" y="5364907"/>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9">
                <a:extLst>
                  <a:ext uri="{FF2B5EF4-FFF2-40B4-BE49-F238E27FC236}">
                    <a16:creationId xmlns:a16="http://schemas.microsoft.com/office/drawing/2014/main" id="{4E3284C5-8266-6D31-56BD-9DE4EB2E8D83}"/>
                  </a:ext>
                </a:extLst>
              </p:cNvPr>
              <p:cNvSpPr>
                <a:spLocks noChangeArrowheads="1"/>
              </p:cNvSpPr>
              <p:nvPr/>
            </p:nvSpPr>
            <p:spPr bwMode="auto">
              <a:xfrm>
                <a:off x="2347098" y="4333594"/>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0">
                <a:extLst>
                  <a:ext uri="{FF2B5EF4-FFF2-40B4-BE49-F238E27FC236}">
                    <a16:creationId xmlns:a16="http://schemas.microsoft.com/office/drawing/2014/main" id="{D358D9C7-0E10-E1CF-CFFF-035198C9BD6F}"/>
                  </a:ext>
                </a:extLst>
              </p:cNvPr>
              <p:cNvSpPr>
                <a:spLocks noChangeArrowheads="1"/>
              </p:cNvSpPr>
              <p:nvPr/>
            </p:nvSpPr>
            <p:spPr bwMode="auto">
              <a:xfrm>
                <a:off x="4077049" y="4666276"/>
                <a:ext cx="177431" cy="177430"/>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4C39E986-08E1-D117-9700-701FD0A372A8}"/>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7319EFBD-F907-27D0-8DFA-8B08CAB1C501}"/>
                  </a:ext>
                </a:extLst>
              </p:cNvPr>
              <p:cNvSpPr>
                <a:spLocks noChangeArrowheads="1"/>
              </p:cNvSpPr>
              <p:nvPr/>
            </p:nvSpPr>
            <p:spPr bwMode="auto">
              <a:xfrm>
                <a:off x="3045732" y="5719767"/>
                <a:ext cx="16634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3">
                <a:extLst>
                  <a:ext uri="{FF2B5EF4-FFF2-40B4-BE49-F238E27FC236}">
                    <a16:creationId xmlns:a16="http://schemas.microsoft.com/office/drawing/2014/main" id="{BC7DC7F7-56FF-4F9D-39DA-8B5A891C2E18}"/>
                  </a:ext>
                </a:extLst>
              </p:cNvPr>
              <p:cNvSpPr>
                <a:spLocks noChangeArrowheads="1"/>
              </p:cNvSpPr>
              <p:nvPr/>
            </p:nvSpPr>
            <p:spPr bwMode="auto">
              <a:xfrm>
                <a:off x="2701960" y="5719767"/>
                <a:ext cx="16634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4">
                <a:extLst>
                  <a:ext uri="{FF2B5EF4-FFF2-40B4-BE49-F238E27FC236}">
                    <a16:creationId xmlns:a16="http://schemas.microsoft.com/office/drawing/2014/main" id="{6F1D5076-89DC-7F85-EA1A-3E613111E1EB}"/>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5">
                <a:extLst>
                  <a:ext uri="{FF2B5EF4-FFF2-40B4-BE49-F238E27FC236}">
                    <a16:creationId xmlns:a16="http://schemas.microsoft.com/office/drawing/2014/main" id="{E325B769-F486-6220-2066-B431ED29F6E2}"/>
                  </a:ext>
                </a:extLst>
              </p:cNvPr>
              <p:cNvSpPr>
                <a:spLocks noChangeArrowheads="1"/>
              </p:cNvSpPr>
              <p:nvPr/>
            </p:nvSpPr>
            <p:spPr bwMode="auto">
              <a:xfrm>
                <a:off x="3733277" y="5719767"/>
                <a:ext cx="17743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6">
                <a:extLst>
                  <a:ext uri="{FF2B5EF4-FFF2-40B4-BE49-F238E27FC236}">
                    <a16:creationId xmlns:a16="http://schemas.microsoft.com/office/drawing/2014/main" id="{FFDF1F8F-36C8-40EF-FEF8-76247C6F775B}"/>
                  </a:ext>
                </a:extLst>
              </p:cNvPr>
              <p:cNvSpPr>
                <a:spLocks noChangeArrowheads="1"/>
              </p:cNvSpPr>
              <p:nvPr/>
            </p:nvSpPr>
            <p:spPr bwMode="auto">
              <a:xfrm>
                <a:off x="3378415" y="5719767"/>
                <a:ext cx="17743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8C1AA67B-876F-8499-96BA-772290446FE7}"/>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8">
                <a:extLst>
                  <a:ext uri="{FF2B5EF4-FFF2-40B4-BE49-F238E27FC236}">
                    <a16:creationId xmlns:a16="http://schemas.microsoft.com/office/drawing/2014/main" id="{EEE1F2F7-1F60-6226-12A8-8A0B495B8C39}"/>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9">
                <a:extLst>
                  <a:ext uri="{FF2B5EF4-FFF2-40B4-BE49-F238E27FC236}">
                    <a16:creationId xmlns:a16="http://schemas.microsoft.com/office/drawing/2014/main" id="{51A114D1-0941-B1EB-6C42-FE0D257855BA}"/>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2">
                <a:extLst>
                  <a:ext uri="{FF2B5EF4-FFF2-40B4-BE49-F238E27FC236}">
                    <a16:creationId xmlns:a16="http://schemas.microsoft.com/office/drawing/2014/main" id="{56F44386-68C4-48F1-6BC8-AE6771375848}"/>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Rectangle 20">
              <a:extLst>
                <a:ext uri="{FF2B5EF4-FFF2-40B4-BE49-F238E27FC236}">
                  <a16:creationId xmlns:a16="http://schemas.microsoft.com/office/drawing/2014/main" id="{1FA1DE02-BD45-5BC0-90C0-841B980B8194}"/>
                </a:ext>
              </a:extLst>
            </p:cNvPr>
            <p:cNvSpPr>
              <a:spLocks noChangeArrowheads="1"/>
            </p:cNvSpPr>
            <p:nvPr/>
          </p:nvSpPr>
          <p:spPr bwMode="auto">
            <a:xfrm>
              <a:off x="8619103" y="1264912"/>
              <a:ext cx="415203" cy="411392"/>
            </a:xfrm>
            <a:prstGeom prst="rect">
              <a:avLst/>
            </a:prstGeom>
            <a:solidFill>
              <a:schemeClr val="bg1">
                <a:lumMod val="85000"/>
                <a:lumOff val="1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CPU 1</a:t>
              </a:r>
            </a:p>
          </p:txBody>
        </p:sp>
        <p:grpSp>
          <p:nvGrpSpPr>
            <p:cNvPr id="35" name="Group 34">
              <a:extLst>
                <a:ext uri="{FF2B5EF4-FFF2-40B4-BE49-F238E27FC236}">
                  <a16:creationId xmlns:a16="http://schemas.microsoft.com/office/drawing/2014/main" id="{F2B0F149-32BD-75E2-C6FA-FC0D2521D870}"/>
                </a:ext>
              </a:extLst>
            </p:cNvPr>
            <p:cNvGrpSpPr/>
            <p:nvPr/>
          </p:nvGrpSpPr>
          <p:grpSpPr>
            <a:xfrm>
              <a:off x="8497209" y="1143018"/>
              <a:ext cx="655182" cy="651370"/>
              <a:chOff x="2347098" y="3978734"/>
              <a:chExt cx="1907382" cy="1896284"/>
            </a:xfrm>
          </p:grpSpPr>
          <p:sp>
            <p:nvSpPr>
              <p:cNvPr id="36" name="Rectangle 6">
                <a:extLst>
                  <a:ext uri="{FF2B5EF4-FFF2-40B4-BE49-F238E27FC236}">
                    <a16:creationId xmlns:a16="http://schemas.microsoft.com/office/drawing/2014/main" id="{56690972-E191-A767-1C53-2C15178006CC}"/>
                  </a:ext>
                </a:extLst>
              </p:cNvPr>
              <p:cNvSpPr>
                <a:spLocks noChangeArrowheads="1"/>
              </p:cNvSpPr>
              <p:nvPr/>
            </p:nvSpPr>
            <p:spPr bwMode="auto">
              <a:xfrm>
                <a:off x="2347098" y="4666276"/>
                <a:ext cx="166341" cy="177430"/>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7">
                <a:extLst>
                  <a:ext uri="{FF2B5EF4-FFF2-40B4-BE49-F238E27FC236}">
                    <a16:creationId xmlns:a16="http://schemas.microsoft.com/office/drawing/2014/main" id="{56698A17-4778-1D17-A6D8-C1ADD770F731}"/>
                  </a:ext>
                </a:extLst>
              </p:cNvPr>
              <p:cNvSpPr>
                <a:spLocks noChangeArrowheads="1"/>
              </p:cNvSpPr>
              <p:nvPr/>
            </p:nvSpPr>
            <p:spPr bwMode="auto">
              <a:xfrm>
                <a:off x="2347098" y="5021136"/>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8">
                <a:extLst>
                  <a:ext uri="{FF2B5EF4-FFF2-40B4-BE49-F238E27FC236}">
                    <a16:creationId xmlns:a16="http://schemas.microsoft.com/office/drawing/2014/main" id="{CA430950-C887-C68D-7197-C82E41519E7D}"/>
                  </a:ext>
                </a:extLst>
              </p:cNvPr>
              <p:cNvSpPr>
                <a:spLocks noChangeArrowheads="1"/>
              </p:cNvSpPr>
              <p:nvPr/>
            </p:nvSpPr>
            <p:spPr bwMode="auto">
              <a:xfrm>
                <a:off x="2347098" y="5364907"/>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9">
                <a:extLst>
                  <a:ext uri="{FF2B5EF4-FFF2-40B4-BE49-F238E27FC236}">
                    <a16:creationId xmlns:a16="http://schemas.microsoft.com/office/drawing/2014/main" id="{B90D83E0-54DA-C036-358B-1E10D7CF97AA}"/>
                  </a:ext>
                </a:extLst>
              </p:cNvPr>
              <p:cNvSpPr>
                <a:spLocks noChangeArrowheads="1"/>
              </p:cNvSpPr>
              <p:nvPr/>
            </p:nvSpPr>
            <p:spPr bwMode="auto">
              <a:xfrm>
                <a:off x="2347098" y="4333594"/>
                <a:ext cx="166341" cy="16634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10">
                <a:extLst>
                  <a:ext uri="{FF2B5EF4-FFF2-40B4-BE49-F238E27FC236}">
                    <a16:creationId xmlns:a16="http://schemas.microsoft.com/office/drawing/2014/main" id="{27DDAC85-3A14-482A-03DF-C1307BCA572E}"/>
                  </a:ext>
                </a:extLst>
              </p:cNvPr>
              <p:cNvSpPr>
                <a:spLocks noChangeArrowheads="1"/>
              </p:cNvSpPr>
              <p:nvPr/>
            </p:nvSpPr>
            <p:spPr bwMode="auto">
              <a:xfrm>
                <a:off x="4077049" y="4666276"/>
                <a:ext cx="177431" cy="177430"/>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11">
                <a:extLst>
                  <a:ext uri="{FF2B5EF4-FFF2-40B4-BE49-F238E27FC236}">
                    <a16:creationId xmlns:a16="http://schemas.microsoft.com/office/drawing/2014/main" id="{EB8C80C4-254E-4D9D-CBA9-F18CDFD4F688}"/>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12">
                <a:extLst>
                  <a:ext uri="{FF2B5EF4-FFF2-40B4-BE49-F238E27FC236}">
                    <a16:creationId xmlns:a16="http://schemas.microsoft.com/office/drawing/2014/main" id="{D4EA2F28-82AB-A6C2-FD64-338F6DB88B4A}"/>
                  </a:ext>
                </a:extLst>
              </p:cNvPr>
              <p:cNvSpPr>
                <a:spLocks noChangeArrowheads="1"/>
              </p:cNvSpPr>
              <p:nvPr/>
            </p:nvSpPr>
            <p:spPr bwMode="auto">
              <a:xfrm>
                <a:off x="3045732" y="5719767"/>
                <a:ext cx="16634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13">
                <a:extLst>
                  <a:ext uri="{FF2B5EF4-FFF2-40B4-BE49-F238E27FC236}">
                    <a16:creationId xmlns:a16="http://schemas.microsoft.com/office/drawing/2014/main" id="{D4C3A664-B08C-4E59-29FE-CB6FAA08D72E}"/>
                  </a:ext>
                </a:extLst>
              </p:cNvPr>
              <p:cNvSpPr>
                <a:spLocks noChangeArrowheads="1"/>
              </p:cNvSpPr>
              <p:nvPr/>
            </p:nvSpPr>
            <p:spPr bwMode="auto">
              <a:xfrm>
                <a:off x="2701960" y="5719767"/>
                <a:ext cx="16634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4">
                <a:extLst>
                  <a:ext uri="{FF2B5EF4-FFF2-40B4-BE49-F238E27FC236}">
                    <a16:creationId xmlns:a16="http://schemas.microsoft.com/office/drawing/2014/main" id="{32E1CC62-E21D-5B3F-4CA7-3E2AC8F572DA}"/>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15">
                <a:extLst>
                  <a:ext uri="{FF2B5EF4-FFF2-40B4-BE49-F238E27FC236}">
                    <a16:creationId xmlns:a16="http://schemas.microsoft.com/office/drawing/2014/main" id="{A1AF52C6-A474-9B1A-6DF4-A77F037C6E55}"/>
                  </a:ext>
                </a:extLst>
              </p:cNvPr>
              <p:cNvSpPr>
                <a:spLocks noChangeArrowheads="1"/>
              </p:cNvSpPr>
              <p:nvPr/>
            </p:nvSpPr>
            <p:spPr bwMode="auto">
              <a:xfrm>
                <a:off x="3733277" y="5719767"/>
                <a:ext cx="17743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16">
                <a:extLst>
                  <a:ext uri="{FF2B5EF4-FFF2-40B4-BE49-F238E27FC236}">
                    <a16:creationId xmlns:a16="http://schemas.microsoft.com/office/drawing/2014/main" id="{0AB64E8D-7019-C07C-7ADE-7C221611159C}"/>
                  </a:ext>
                </a:extLst>
              </p:cNvPr>
              <p:cNvSpPr>
                <a:spLocks noChangeArrowheads="1"/>
              </p:cNvSpPr>
              <p:nvPr/>
            </p:nvSpPr>
            <p:spPr bwMode="auto">
              <a:xfrm>
                <a:off x="3378415" y="5719767"/>
                <a:ext cx="177431" cy="155251"/>
              </a:xfrm>
              <a:prstGeom prst="rect">
                <a:avLst/>
              </a:prstGeom>
              <a:solidFill>
                <a:srgbClr val="8D08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7">
                <a:extLst>
                  <a:ext uri="{FF2B5EF4-FFF2-40B4-BE49-F238E27FC236}">
                    <a16:creationId xmlns:a16="http://schemas.microsoft.com/office/drawing/2014/main" id="{D8E16D16-F3B6-FF20-616D-1B43935640F0}"/>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8">
                <a:extLst>
                  <a:ext uri="{FF2B5EF4-FFF2-40B4-BE49-F238E27FC236}">
                    <a16:creationId xmlns:a16="http://schemas.microsoft.com/office/drawing/2014/main" id="{3D79C671-3699-9D6A-2B0E-40EFCDAB2D8D}"/>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9">
                <a:extLst>
                  <a:ext uri="{FF2B5EF4-FFF2-40B4-BE49-F238E27FC236}">
                    <a16:creationId xmlns:a16="http://schemas.microsoft.com/office/drawing/2014/main" id="{349D13E6-C8A9-F7AD-9E92-AC23F9F332A0}"/>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8D08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2">
                <a:extLst>
                  <a:ext uri="{FF2B5EF4-FFF2-40B4-BE49-F238E27FC236}">
                    <a16:creationId xmlns:a16="http://schemas.microsoft.com/office/drawing/2014/main" id="{01ABE63E-DF88-CDA4-C2ED-D6E75E294850}"/>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31" name="Group 1030">
              <a:extLst>
                <a:ext uri="{FF2B5EF4-FFF2-40B4-BE49-F238E27FC236}">
                  <a16:creationId xmlns:a16="http://schemas.microsoft.com/office/drawing/2014/main" id="{02BC596E-E57E-3C40-EFC4-F90EB0D9384B}"/>
                </a:ext>
              </a:extLst>
            </p:cNvPr>
            <p:cNvGrpSpPr/>
            <p:nvPr/>
          </p:nvGrpSpPr>
          <p:grpSpPr>
            <a:xfrm>
              <a:off x="1536004" y="3641101"/>
              <a:ext cx="655182" cy="651370"/>
              <a:chOff x="1198910" y="3860325"/>
              <a:chExt cx="655182" cy="651370"/>
            </a:xfrm>
          </p:grpSpPr>
          <p:sp>
            <p:nvSpPr>
              <p:cNvPr id="56" name="Rectangle 20">
                <a:extLst>
                  <a:ext uri="{FF2B5EF4-FFF2-40B4-BE49-F238E27FC236}">
                    <a16:creationId xmlns:a16="http://schemas.microsoft.com/office/drawing/2014/main" id="{C8422202-BD5A-1B0E-2AE7-847525771342}"/>
                  </a:ext>
                </a:extLst>
              </p:cNvPr>
              <p:cNvSpPr>
                <a:spLocks noChangeArrowheads="1"/>
              </p:cNvSpPr>
              <p:nvPr/>
            </p:nvSpPr>
            <p:spPr bwMode="auto">
              <a:xfrm>
                <a:off x="1320804" y="3982219"/>
                <a:ext cx="415203" cy="411392"/>
              </a:xfrm>
              <a:prstGeom prst="rect">
                <a:avLst/>
              </a:prstGeom>
              <a:solidFill>
                <a:schemeClr val="bg1">
                  <a:lumMod val="85000"/>
                  <a:lumOff val="15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0</a:t>
                </a:r>
              </a:p>
            </p:txBody>
          </p:sp>
          <p:sp>
            <p:nvSpPr>
              <p:cNvPr id="58" name="Rectangle 6">
                <a:extLst>
                  <a:ext uri="{FF2B5EF4-FFF2-40B4-BE49-F238E27FC236}">
                    <a16:creationId xmlns:a16="http://schemas.microsoft.com/office/drawing/2014/main" id="{2CC2E37C-10A1-26BA-5DA6-10DE346F22AC}"/>
                  </a:ext>
                </a:extLst>
              </p:cNvPr>
              <p:cNvSpPr>
                <a:spLocks noChangeArrowheads="1"/>
              </p:cNvSpPr>
              <p:nvPr/>
            </p:nvSpPr>
            <p:spPr bwMode="auto">
              <a:xfrm>
                <a:off x="1198910" y="4096494"/>
                <a:ext cx="57138" cy="60947"/>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
                <a:extLst>
                  <a:ext uri="{FF2B5EF4-FFF2-40B4-BE49-F238E27FC236}">
                    <a16:creationId xmlns:a16="http://schemas.microsoft.com/office/drawing/2014/main" id="{5BACAC83-E5CF-4C6F-9180-4FC433529DC0}"/>
                  </a:ext>
                </a:extLst>
              </p:cNvPr>
              <p:cNvSpPr>
                <a:spLocks noChangeArrowheads="1"/>
              </p:cNvSpPr>
              <p:nvPr/>
            </p:nvSpPr>
            <p:spPr bwMode="auto">
              <a:xfrm>
                <a:off x="1198910" y="4218388"/>
                <a:ext cx="57138" cy="5713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8">
                <a:extLst>
                  <a:ext uri="{FF2B5EF4-FFF2-40B4-BE49-F238E27FC236}">
                    <a16:creationId xmlns:a16="http://schemas.microsoft.com/office/drawing/2014/main" id="{56235ABD-681D-F57C-8FB0-94B9CD5E54E2}"/>
                  </a:ext>
                </a:extLst>
              </p:cNvPr>
              <p:cNvSpPr>
                <a:spLocks noChangeArrowheads="1"/>
              </p:cNvSpPr>
              <p:nvPr/>
            </p:nvSpPr>
            <p:spPr bwMode="auto">
              <a:xfrm>
                <a:off x="1198910" y="4336473"/>
                <a:ext cx="57138" cy="5713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9">
                <a:extLst>
                  <a:ext uri="{FF2B5EF4-FFF2-40B4-BE49-F238E27FC236}">
                    <a16:creationId xmlns:a16="http://schemas.microsoft.com/office/drawing/2014/main" id="{4B952FE5-8518-ADA7-1023-CAB3F780C958}"/>
                  </a:ext>
                </a:extLst>
              </p:cNvPr>
              <p:cNvSpPr>
                <a:spLocks noChangeArrowheads="1"/>
              </p:cNvSpPr>
              <p:nvPr/>
            </p:nvSpPr>
            <p:spPr bwMode="auto">
              <a:xfrm>
                <a:off x="1198910" y="3982219"/>
                <a:ext cx="57138" cy="5713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10">
                <a:extLst>
                  <a:ext uri="{FF2B5EF4-FFF2-40B4-BE49-F238E27FC236}">
                    <a16:creationId xmlns:a16="http://schemas.microsoft.com/office/drawing/2014/main" id="{E9D03551-342D-48C7-752E-BFD29F1CF192}"/>
                  </a:ext>
                </a:extLst>
              </p:cNvPr>
              <p:cNvSpPr>
                <a:spLocks noChangeArrowheads="1"/>
              </p:cNvSpPr>
              <p:nvPr/>
            </p:nvSpPr>
            <p:spPr bwMode="auto">
              <a:xfrm>
                <a:off x="1793145" y="4096494"/>
                <a:ext cx="60947" cy="60947"/>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1">
                <a:extLst>
                  <a:ext uri="{FF2B5EF4-FFF2-40B4-BE49-F238E27FC236}">
                    <a16:creationId xmlns:a16="http://schemas.microsoft.com/office/drawing/2014/main" id="{199E4FC2-2F98-FAB1-DC3F-A6409B901141}"/>
                  </a:ext>
                </a:extLst>
              </p:cNvPr>
              <p:cNvSpPr>
                <a:spLocks/>
              </p:cNvSpPr>
              <p:nvPr/>
            </p:nvSpPr>
            <p:spPr bwMode="auto">
              <a:xfrm>
                <a:off x="1793145" y="4336473"/>
                <a:ext cx="60947" cy="57138"/>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12">
                <a:extLst>
                  <a:ext uri="{FF2B5EF4-FFF2-40B4-BE49-F238E27FC236}">
                    <a16:creationId xmlns:a16="http://schemas.microsoft.com/office/drawing/2014/main" id="{61DA3957-E5A3-9603-46D3-0F726CCA2FF9}"/>
                  </a:ext>
                </a:extLst>
              </p:cNvPr>
              <p:cNvSpPr>
                <a:spLocks noChangeArrowheads="1"/>
              </p:cNvSpPr>
              <p:nvPr/>
            </p:nvSpPr>
            <p:spPr bwMode="auto">
              <a:xfrm>
                <a:off x="1438889" y="4458367"/>
                <a:ext cx="57138" cy="5332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13">
                <a:extLst>
                  <a:ext uri="{FF2B5EF4-FFF2-40B4-BE49-F238E27FC236}">
                    <a16:creationId xmlns:a16="http://schemas.microsoft.com/office/drawing/2014/main" id="{8F75E190-FE2B-7B85-9247-515E31925964}"/>
                  </a:ext>
                </a:extLst>
              </p:cNvPr>
              <p:cNvSpPr>
                <a:spLocks noChangeArrowheads="1"/>
              </p:cNvSpPr>
              <p:nvPr/>
            </p:nvSpPr>
            <p:spPr bwMode="auto">
              <a:xfrm>
                <a:off x="1320804" y="4458367"/>
                <a:ext cx="57138" cy="5332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4">
                <a:extLst>
                  <a:ext uri="{FF2B5EF4-FFF2-40B4-BE49-F238E27FC236}">
                    <a16:creationId xmlns:a16="http://schemas.microsoft.com/office/drawing/2014/main" id="{528CC62B-294C-2BD9-BC93-0DC31B528E93}"/>
                  </a:ext>
                </a:extLst>
              </p:cNvPr>
              <p:cNvSpPr>
                <a:spLocks/>
              </p:cNvSpPr>
              <p:nvPr/>
            </p:nvSpPr>
            <p:spPr bwMode="auto">
              <a:xfrm>
                <a:off x="1316995" y="3860325"/>
                <a:ext cx="57138" cy="60947"/>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15">
                <a:extLst>
                  <a:ext uri="{FF2B5EF4-FFF2-40B4-BE49-F238E27FC236}">
                    <a16:creationId xmlns:a16="http://schemas.microsoft.com/office/drawing/2014/main" id="{ACFCC024-9ACD-B968-BBC4-5E3EC63DAF5C}"/>
                  </a:ext>
                </a:extLst>
              </p:cNvPr>
              <p:cNvSpPr>
                <a:spLocks noChangeArrowheads="1"/>
              </p:cNvSpPr>
              <p:nvPr/>
            </p:nvSpPr>
            <p:spPr bwMode="auto">
              <a:xfrm>
                <a:off x="1675060" y="4458367"/>
                <a:ext cx="60947" cy="5332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16">
                <a:extLst>
                  <a:ext uri="{FF2B5EF4-FFF2-40B4-BE49-F238E27FC236}">
                    <a16:creationId xmlns:a16="http://schemas.microsoft.com/office/drawing/2014/main" id="{87059581-9876-0E39-88CC-5C16B19569E3}"/>
                  </a:ext>
                </a:extLst>
              </p:cNvPr>
              <p:cNvSpPr>
                <a:spLocks noChangeArrowheads="1"/>
              </p:cNvSpPr>
              <p:nvPr/>
            </p:nvSpPr>
            <p:spPr bwMode="auto">
              <a:xfrm>
                <a:off x="1553165" y="4458367"/>
                <a:ext cx="60947" cy="53328"/>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17">
                <a:extLst>
                  <a:ext uri="{FF2B5EF4-FFF2-40B4-BE49-F238E27FC236}">
                    <a16:creationId xmlns:a16="http://schemas.microsoft.com/office/drawing/2014/main" id="{B4690E96-3E12-A8BF-464D-3A5A486472C2}"/>
                  </a:ext>
                </a:extLst>
              </p:cNvPr>
              <p:cNvSpPr>
                <a:spLocks/>
              </p:cNvSpPr>
              <p:nvPr/>
            </p:nvSpPr>
            <p:spPr bwMode="auto">
              <a:xfrm>
                <a:off x="1793145" y="4214579"/>
                <a:ext cx="60947" cy="60947"/>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8">
                <a:extLst>
                  <a:ext uri="{FF2B5EF4-FFF2-40B4-BE49-F238E27FC236}">
                    <a16:creationId xmlns:a16="http://schemas.microsoft.com/office/drawing/2014/main" id="{29EA2179-5C0A-9FCD-5550-1A58AC4E3757}"/>
                  </a:ext>
                </a:extLst>
              </p:cNvPr>
              <p:cNvSpPr>
                <a:spLocks/>
              </p:cNvSpPr>
              <p:nvPr/>
            </p:nvSpPr>
            <p:spPr bwMode="auto">
              <a:xfrm>
                <a:off x="1777908" y="3974600"/>
                <a:ext cx="76184" cy="60947"/>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9">
                <a:extLst>
                  <a:ext uri="{FF2B5EF4-FFF2-40B4-BE49-F238E27FC236}">
                    <a16:creationId xmlns:a16="http://schemas.microsoft.com/office/drawing/2014/main" id="{40FE4836-BBBB-9B81-A6C8-8F060C41E03F}"/>
                  </a:ext>
                </a:extLst>
              </p:cNvPr>
              <p:cNvSpPr>
                <a:spLocks/>
              </p:cNvSpPr>
              <p:nvPr/>
            </p:nvSpPr>
            <p:spPr bwMode="auto">
              <a:xfrm>
                <a:off x="1438889" y="3860325"/>
                <a:ext cx="297118" cy="79993"/>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2">
                <a:extLst>
                  <a:ext uri="{FF2B5EF4-FFF2-40B4-BE49-F238E27FC236}">
                    <a16:creationId xmlns:a16="http://schemas.microsoft.com/office/drawing/2014/main" id="{100A3816-3132-4D16-6C71-821C22C2470C}"/>
                  </a:ext>
                </a:extLst>
              </p:cNvPr>
              <p:cNvSpPr>
                <a:spLocks noEditPoints="1"/>
              </p:cNvSpPr>
              <p:nvPr/>
            </p:nvSpPr>
            <p:spPr bwMode="auto">
              <a:xfrm>
                <a:off x="1256048" y="3921272"/>
                <a:ext cx="537097" cy="537095"/>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bg1">
                  <a:lumMod val="50000"/>
                  <a:lumOff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7CE22531-8786-F5F2-C798-77711F004D65}"/>
                </a:ext>
              </a:extLst>
            </p:cNvPr>
            <p:cNvGrpSpPr/>
            <p:nvPr/>
          </p:nvGrpSpPr>
          <p:grpSpPr>
            <a:xfrm>
              <a:off x="2538408" y="3641101"/>
              <a:ext cx="655182" cy="651370"/>
              <a:chOff x="2347098" y="3978734"/>
              <a:chExt cx="1907382" cy="1896284"/>
            </a:xfrm>
          </p:grpSpPr>
          <p:sp>
            <p:nvSpPr>
              <p:cNvPr id="74" name="Rectangle 20">
                <a:extLst>
                  <a:ext uri="{FF2B5EF4-FFF2-40B4-BE49-F238E27FC236}">
                    <a16:creationId xmlns:a16="http://schemas.microsoft.com/office/drawing/2014/main" id="{88C33406-5601-BCB1-6C8A-D191BDCD51E3}"/>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1</a:t>
                </a:r>
              </a:p>
            </p:txBody>
          </p:sp>
          <p:grpSp>
            <p:nvGrpSpPr>
              <p:cNvPr id="75" name="Group 74">
                <a:extLst>
                  <a:ext uri="{FF2B5EF4-FFF2-40B4-BE49-F238E27FC236}">
                    <a16:creationId xmlns:a16="http://schemas.microsoft.com/office/drawing/2014/main" id="{72ED767C-277F-2BD4-1252-36575CBDA2F5}"/>
                  </a:ext>
                </a:extLst>
              </p:cNvPr>
              <p:cNvGrpSpPr/>
              <p:nvPr/>
            </p:nvGrpSpPr>
            <p:grpSpPr>
              <a:xfrm>
                <a:off x="2347098" y="3978734"/>
                <a:ext cx="1907382" cy="1896284"/>
                <a:chOff x="2347098" y="3978734"/>
                <a:chExt cx="1907382" cy="1896284"/>
              </a:xfrm>
            </p:grpSpPr>
            <p:sp>
              <p:nvSpPr>
                <p:cNvPr id="76" name="Rectangle 6">
                  <a:extLst>
                    <a:ext uri="{FF2B5EF4-FFF2-40B4-BE49-F238E27FC236}">
                      <a16:creationId xmlns:a16="http://schemas.microsoft.com/office/drawing/2014/main" id="{A53FAD8A-27C3-3A77-385B-8D1E2CB4C610}"/>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7" name="Rectangle 7">
                  <a:extLst>
                    <a:ext uri="{FF2B5EF4-FFF2-40B4-BE49-F238E27FC236}">
                      <a16:creationId xmlns:a16="http://schemas.microsoft.com/office/drawing/2014/main" id="{29E57468-CA8C-ED89-F06C-3BF37831C7AF}"/>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8" name="Rectangle 8">
                  <a:extLst>
                    <a:ext uri="{FF2B5EF4-FFF2-40B4-BE49-F238E27FC236}">
                      <a16:creationId xmlns:a16="http://schemas.microsoft.com/office/drawing/2014/main" id="{251E5847-103A-E059-BA1A-C588A3E465B8}"/>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79" name="Rectangle 9">
                  <a:extLst>
                    <a:ext uri="{FF2B5EF4-FFF2-40B4-BE49-F238E27FC236}">
                      <a16:creationId xmlns:a16="http://schemas.microsoft.com/office/drawing/2014/main" id="{3E9E3251-952A-4231-D72C-0C026D259467}"/>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0" name="Rectangle 10">
                  <a:extLst>
                    <a:ext uri="{FF2B5EF4-FFF2-40B4-BE49-F238E27FC236}">
                      <a16:creationId xmlns:a16="http://schemas.microsoft.com/office/drawing/2014/main" id="{70ED716F-6287-CE92-8217-9B89C04A030A}"/>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1" name="Freeform 11">
                  <a:extLst>
                    <a:ext uri="{FF2B5EF4-FFF2-40B4-BE49-F238E27FC236}">
                      <a16:creationId xmlns:a16="http://schemas.microsoft.com/office/drawing/2014/main" id="{86F82045-4CF7-ABE0-4D12-DE6C2842C399}"/>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2" name="Rectangle 12">
                  <a:extLst>
                    <a:ext uri="{FF2B5EF4-FFF2-40B4-BE49-F238E27FC236}">
                      <a16:creationId xmlns:a16="http://schemas.microsoft.com/office/drawing/2014/main" id="{764739A0-1D0D-81CB-9E07-0A1901F96AA0}"/>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3" name="Rectangle 13">
                  <a:extLst>
                    <a:ext uri="{FF2B5EF4-FFF2-40B4-BE49-F238E27FC236}">
                      <a16:creationId xmlns:a16="http://schemas.microsoft.com/office/drawing/2014/main" id="{BDB0DB07-6D0F-E1D7-104E-13615A004869}"/>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4" name="Freeform 14">
                  <a:extLst>
                    <a:ext uri="{FF2B5EF4-FFF2-40B4-BE49-F238E27FC236}">
                      <a16:creationId xmlns:a16="http://schemas.microsoft.com/office/drawing/2014/main" id="{2194CF19-57DD-2A42-6600-EB678C9AFECA}"/>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5" name="Rectangle 15">
                  <a:extLst>
                    <a:ext uri="{FF2B5EF4-FFF2-40B4-BE49-F238E27FC236}">
                      <a16:creationId xmlns:a16="http://schemas.microsoft.com/office/drawing/2014/main" id="{01C81C4F-7F8A-72C3-5F80-C43B99DF1782}"/>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6" name="Rectangle 16">
                  <a:extLst>
                    <a:ext uri="{FF2B5EF4-FFF2-40B4-BE49-F238E27FC236}">
                      <a16:creationId xmlns:a16="http://schemas.microsoft.com/office/drawing/2014/main" id="{6BD89317-894B-40C5-9EBA-6BCF110C4C0E}"/>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7" name="Freeform 17">
                  <a:extLst>
                    <a:ext uri="{FF2B5EF4-FFF2-40B4-BE49-F238E27FC236}">
                      <a16:creationId xmlns:a16="http://schemas.microsoft.com/office/drawing/2014/main" id="{1CFCACEA-E386-D565-2A50-5FF555D7CA0B}"/>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8" name="Freeform 18">
                  <a:extLst>
                    <a:ext uri="{FF2B5EF4-FFF2-40B4-BE49-F238E27FC236}">
                      <a16:creationId xmlns:a16="http://schemas.microsoft.com/office/drawing/2014/main" id="{943E0F5A-5731-EA12-13BE-DD3590DFDB45}"/>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9" name="Freeform 19">
                  <a:extLst>
                    <a:ext uri="{FF2B5EF4-FFF2-40B4-BE49-F238E27FC236}">
                      <a16:creationId xmlns:a16="http://schemas.microsoft.com/office/drawing/2014/main" id="{7B02DD69-3E6A-12B8-A97B-AB2E4063E9F6}"/>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0" name="Freeform 22">
                  <a:extLst>
                    <a:ext uri="{FF2B5EF4-FFF2-40B4-BE49-F238E27FC236}">
                      <a16:creationId xmlns:a16="http://schemas.microsoft.com/office/drawing/2014/main" id="{D4AD6996-366A-0DA5-B146-CB14FEF7B363}"/>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91" name="Group 90">
              <a:extLst>
                <a:ext uri="{FF2B5EF4-FFF2-40B4-BE49-F238E27FC236}">
                  <a16:creationId xmlns:a16="http://schemas.microsoft.com/office/drawing/2014/main" id="{895BC787-4399-4307-6962-83A583E76065}"/>
                </a:ext>
              </a:extLst>
            </p:cNvPr>
            <p:cNvGrpSpPr/>
            <p:nvPr/>
          </p:nvGrpSpPr>
          <p:grpSpPr>
            <a:xfrm>
              <a:off x="3540812" y="3641101"/>
              <a:ext cx="655182" cy="651370"/>
              <a:chOff x="2347098" y="3978734"/>
              <a:chExt cx="1907382" cy="1896284"/>
            </a:xfrm>
          </p:grpSpPr>
          <p:sp>
            <p:nvSpPr>
              <p:cNvPr id="92" name="Rectangle 20">
                <a:extLst>
                  <a:ext uri="{FF2B5EF4-FFF2-40B4-BE49-F238E27FC236}">
                    <a16:creationId xmlns:a16="http://schemas.microsoft.com/office/drawing/2014/main" id="{B6777AA4-548A-6C0A-416F-E3D910D84D38}"/>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0</a:t>
                </a:r>
              </a:p>
            </p:txBody>
          </p:sp>
          <p:grpSp>
            <p:nvGrpSpPr>
              <p:cNvPr id="93" name="Group 92">
                <a:extLst>
                  <a:ext uri="{FF2B5EF4-FFF2-40B4-BE49-F238E27FC236}">
                    <a16:creationId xmlns:a16="http://schemas.microsoft.com/office/drawing/2014/main" id="{E461A1D5-03AC-C97D-5683-79956031391D}"/>
                  </a:ext>
                </a:extLst>
              </p:cNvPr>
              <p:cNvGrpSpPr/>
              <p:nvPr/>
            </p:nvGrpSpPr>
            <p:grpSpPr>
              <a:xfrm>
                <a:off x="2347098" y="3978734"/>
                <a:ext cx="1907382" cy="1896284"/>
                <a:chOff x="2347098" y="3978734"/>
                <a:chExt cx="1907382" cy="1896284"/>
              </a:xfrm>
            </p:grpSpPr>
            <p:sp>
              <p:nvSpPr>
                <p:cNvPr id="94" name="Rectangle 6">
                  <a:extLst>
                    <a:ext uri="{FF2B5EF4-FFF2-40B4-BE49-F238E27FC236}">
                      <a16:creationId xmlns:a16="http://schemas.microsoft.com/office/drawing/2014/main" id="{ED31C1A8-3245-EF5E-ADDA-9E84BF8E9B45}"/>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5" name="Rectangle 7">
                  <a:extLst>
                    <a:ext uri="{FF2B5EF4-FFF2-40B4-BE49-F238E27FC236}">
                      <a16:creationId xmlns:a16="http://schemas.microsoft.com/office/drawing/2014/main" id="{1C255951-AA38-EA3F-A80A-E9F7F5A4DC04}"/>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6" name="Rectangle 8">
                  <a:extLst>
                    <a:ext uri="{FF2B5EF4-FFF2-40B4-BE49-F238E27FC236}">
                      <a16:creationId xmlns:a16="http://schemas.microsoft.com/office/drawing/2014/main" id="{2173993F-F0C6-F486-A14E-660B367184DC}"/>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7" name="Rectangle 9">
                  <a:extLst>
                    <a:ext uri="{FF2B5EF4-FFF2-40B4-BE49-F238E27FC236}">
                      <a16:creationId xmlns:a16="http://schemas.microsoft.com/office/drawing/2014/main" id="{E77A49B3-1D52-2D5D-DFBA-D10C78421B07}"/>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8" name="Rectangle 10">
                  <a:extLst>
                    <a:ext uri="{FF2B5EF4-FFF2-40B4-BE49-F238E27FC236}">
                      <a16:creationId xmlns:a16="http://schemas.microsoft.com/office/drawing/2014/main" id="{BC28C6D3-AAE9-0E88-8FDF-55C099A7C13F}"/>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9" name="Freeform 11">
                  <a:extLst>
                    <a:ext uri="{FF2B5EF4-FFF2-40B4-BE49-F238E27FC236}">
                      <a16:creationId xmlns:a16="http://schemas.microsoft.com/office/drawing/2014/main" id="{7B754E69-B95D-0A36-D476-4B62E08025C0}"/>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0" name="Rectangle 12">
                  <a:extLst>
                    <a:ext uri="{FF2B5EF4-FFF2-40B4-BE49-F238E27FC236}">
                      <a16:creationId xmlns:a16="http://schemas.microsoft.com/office/drawing/2014/main" id="{F1AF67B4-2CA1-0930-2357-5AD11E088827}"/>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1" name="Rectangle 13">
                  <a:extLst>
                    <a:ext uri="{FF2B5EF4-FFF2-40B4-BE49-F238E27FC236}">
                      <a16:creationId xmlns:a16="http://schemas.microsoft.com/office/drawing/2014/main" id="{57342DAD-95C9-F1F7-B976-8B1389040A82}"/>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2" name="Freeform 14">
                  <a:extLst>
                    <a:ext uri="{FF2B5EF4-FFF2-40B4-BE49-F238E27FC236}">
                      <a16:creationId xmlns:a16="http://schemas.microsoft.com/office/drawing/2014/main" id="{ABDA81F6-6E09-CEF0-4263-7C8F552A8FF3}"/>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3" name="Rectangle 15">
                  <a:extLst>
                    <a:ext uri="{FF2B5EF4-FFF2-40B4-BE49-F238E27FC236}">
                      <a16:creationId xmlns:a16="http://schemas.microsoft.com/office/drawing/2014/main" id="{AB2E018D-3BFD-1EA4-7F65-61EB46EFC049}"/>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4" name="Rectangle 16">
                  <a:extLst>
                    <a:ext uri="{FF2B5EF4-FFF2-40B4-BE49-F238E27FC236}">
                      <a16:creationId xmlns:a16="http://schemas.microsoft.com/office/drawing/2014/main" id="{2D9B2D5F-659E-BB13-12D8-B6FAFC0A2D7B}"/>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5" name="Freeform 17">
                  <a:extLst>
                    <a:ext uri="{FF2B5EF4-FFF2-40B4-BE49-F238E27FC236}">
                      <a16:creationId xmlns:a16="http://schemas.microsoft.com/office/drawing/2014/main" id="{2E2EE796-89A8-44B0-DA99-50FAE2AA4AEF}"/>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6" name="Freeform 18">
                  <a:extLst>
                    <a:ext uri="{FF2B5EF4-FFF2-40B4-BE49-F238E27FC236}">
                      <a16:creationId xmlns:a16="http://schemas.microsoft.com/office/drawing/2014/main" id="{281845EF-C74B-FAA3-5100-D12132A961FF}"/>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7" name="Freeform 19">
                  <a:extLst>
                    <a:ext uri="{FF2B5EF4-FFF2-40B4-BE49-F238E27FC236}">
                      <a16:creationId xmlns:a16="http://schemas.microsoft.com/office/drawing/2014/main" id="{1569DCE4-8287-AB09-199B-6B24576E94A1}"/>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08" name="Freeform 22">
                  <a:extLst>
                    <a:ext uri="{FF2B5EF4-FFF2-40B4-BE49-F238E27FC236}">
                      <a16:creationId xmlns:a16="http://schemas.microsoft.com/office/drawing/2014/main" id="{25412459-A541-DD3E-A800-F6BE2C5FDA1C}"/>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09" name="Group 108">
              <a:extLst>
                <a:ext uri="{FF2B5EF4-FFF2-40B4-BE49-F238E27FC236}">
                  <a16:creationId xmlns:a16="http://schemas.microsoft.com/office/drawing/2014/main" id="{CF60CEAF-D634-F845-CB83-FCD15B013F2D}"/>
                </a:ext>
              </a:extLst>
            </p:cNvPr>
            <p:cNvGrpSpPr/>
            <p:nvPr/>
          </p:nvGrpSpPr>
          <p:grpSpPr>
            <a:xfrm>
              <a:off x="4543216" y="3641101"/>
              <a:ext cx="655182" cy="651370"/>
              <a:chOff x="2347098" y="3978734"/>
              <a:chExt cx="1907382" cy="1896284"/>
            </a:xfrm>
          </p:grpSpPr>
          <p:sp>
            <p:nvSpPr>
              <p:cNvPr id="110" name="Rectangle 20">
                <a:extLst>
                  <a:ext uri="{FF2B5EF4-FFF2-40B4-BE49-F238E27FC236}">
                    <a16:creationId xmlns:a16="http://schemas.microsoft.com/office/drawing/2014/main" id="{9CA7B0E4-62B0-9852-A6F6-9393CFF2617B}"/>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1</a:t>
                </a:r>
              </a:p>
            </p:txBody>
          </p:sp>
          <p:grpSp>
            <p:nvGrpSpPr>
              <p:cNvPr id="111" name="Group 110">
                <a:extLst>
                  <a:ext uri="{FF2B5EF4-FFF2-40B4-BE49-F238E27FC236}">
                    <a16:creationId xmlns:a16="http://schemas.microsoft.com/office/drawing/2014/main" id="{EADF1E96-6444-A82D-8D91-E43CC6D38977}"/>
                  </a:ext>
                </a:extLst>
              </p:cNvPr>
              <p:cNvGrpSpPr/>
              <p:nvPr/>
            </p:nvGrpSpPr>
            <p:grpSpPr>
              <a:xfrm>
                <a:off x="2347098" y="3978734"/>
                <a:ext cx="1907382" cy="1896284"/>
                <a:chOff x="2347098" y="3978734"/>
                <a:chExt cx="1907382" cy="1896284"/>
              </a:xfrm>
            </p:grpSpPr>
            <p:sp>
              <p:nvSpPr>
                <p:cNvPr id="112" name="Rectangle 6">
                  <a:extLst>
                    <a:ext uri="{FF2B5EF4-FFF2-40B4-BE49-F238E27FC236}">
                      <a16:creationId xmlns:a16="http://schemas.microsoft.com/office/drawing/2014/main" id="{0E196293-E40A-3F95-1328-343E9984905E}"/>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3" name="Rectangle 7">
                  <a:extLst>
                    <a:ext uri="{FF2B5EF4-FFF2-40B4-BE49-F238E27FC236}">
                      <a16:creationId xmlns:a16="http://schemas.microsoft.com/office/drawing/2014/main" id="{72B5D61A-F21C-8454-78A6-57727869CCA6}"/>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4" name="Rectangle 8">
                  <a:extLst>
                    <a:ext uri="{FF2B5EF4-FFF2-40B4-BE49-F238E27FC236}">
                      <a16:creationId xmlns:a16="http://schemas.microsoft.com/office/drawing/2014/main" id="{6BB0D7D8-1DD1-C1BC-5F28-F40D5E8A6793}"/>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5" name="Rectangle 9">
                  <a:extLst>
                    <a:ext uri="{FF2B5EF4-FFF2-40B4-BE49-F238E27FC236}">
                      <a16:creationId xmlns:a16="http://schemas.microsoft.com/office/drawing/2014/main" id="{2B5D2ADA-B1DD-A40D-421D-72A3E58C00C6}"/>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6" name="Rectangle 10">
                  <a:extLst>
                    <a:ext uri="{FF2B5EF4-FFF2-40B4-BE49-F238E27FC236}">
                      <a16:creationId xmlns:a16="http://schemas.microsoft.com/office/drawing/2014/main" id="{B9B9B7ED-8447-9072-4D0B-C68FC13FB72C}"/>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7" name="Freeform 11">
                  <a:extLst>
                    <a:ext uri="{FF2B5EF4-FFF2-40B4-BE49-F238E27FC236}">
                      <a16:creationId xmlns:a16="http://schemas.microsoft.com/office/drawing/2014/main" id="{E997A473-6FED-1719-9D8F-5E6BCCCB50A2}"/>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8" name="Rectangle 12">
                  <a:extLst>
                    <a:ext uri="{FF2B5EF4-FFF2-40B4-BE49-F238E27FC236}">
                      <a16:creationId xmlns:a16="http://schemas.microsoft.com/office/drawing/2014/main" id="{EA68B7EA-7661-91EC-2D50-12889175A807}"/>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19" name="Rectangle 13">
                  <a:extLst>
                    <a:ext uri="{FF2B5EF4-FFF2-40B4-BE49-F238E27FC236}">
                      <a16:creationId xmlns:a16="http://schemas.microsoft.com/office/drawing/2014/main" id="{0C312A9E-F35A-548B-92C1-9367149633F6}"/>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0" name="Freeform 14">
                  <a:extLst>
                    <a:ext uri="{FF2B5EF4-FFF2-40B4-BE49-F238E27FC236}">
                      <a16:creationId xmlns:a16="http://schemas.microsoft.com/office/drawing/2014/main" id="{0322EEF5-A2EF-DF88-2B5A-B3D5916CA739}"/>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1" name="Rectangle 15">
                  <a:extLst>
                    <a:ext uri="{FF2B5EF4-FFF2-40B4-BE49-F238E27FC236}">
                      <a16:creationId xmlns:a16="http://schemas.microsoft.com/office/drawing/2014/main" id="{3B0F736B-4A92-DB7F-FC1F-4110B81B208A}"/>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2" name="Rectangle 16">
                  <a:extLst>
                    <a:ext uri="{FF2B5EF4-FFF2-40B4-BE49-F238E27FC236}">
                      <a16:creationId xmlns:a16="http://schemas.microsoft.com/office/drawing/2014/main" id="{B9705205-2E9D-C2D9-3D44-5F42DCC0C149}"/>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3" name="Freeform 17">
                  <a:extLst>
                    <a:ext uri="{FF2B5EF4-FFF2-40B4-BE49-F238E27FC236}">
                      <a16:creationId xmlns:a16="http://schemas.microsoft.com/office/drawing/2014/main" id="{6DF3A2FE-E8A6-23F6-29CD-0C30421DA64D}"/>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4" name="Freeform 18">
                  <a:extLst>
                    <a:ext uri="{FF2B5EF4-FFF2-40B4-BE49-F238E27FC236}">
                      <a16:creationId xmlns:a16="http://schemas.microsoft.com/office/drawing/2014/main" id="{91A4D7CD-E509-EB9E-FCB3-F394E831BAED}"/>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5" name="Freeform 19">
                  <a:extLst>
                    <a:ext uri="{FF2B5EF4-FFF2-40B4-BE49-F238E27FC236}">
                      <a16:creationId xmlns:a16="http://schemas.microsoft.com/office/drawing/2014/main" id="{1B664B83-40E6-D7F4-08FA-A24057271F5C}"/>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26" name="Freeform 22">
                  <a:extLst>
                    <a:ext uri="{FF2B5EF4-FFF2-40B4-BE49-F238E27FC236}">
                      <a16:creationId xmlns:a16="http://schemas.microsoft.com/office/drawing/2014/main" id="{DE52E3D3-1876-7FB6-A728-5D85B1CB71AA}"/>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27" name="Group 126">
              <a:extLst>
                <a:ext uri="{FF2B5EF4-FFF2-40B4-BE49-F238E27FC236}">
                  <a16:creationId xmlns:a16="http://schemas.microsoft.com/office/drawing/2014/main" id="{CB14875D-115B-9D9E-479C-38FAC51EECD3}"/>
                </a:ext>
              </a:extLst>
            </p:cNvPr>
            <p:cNvGrpSpPr/>
            <p:nvPr/>
          </p:nvGrpSpPr>
          <p:grpSpPr>
            <a:xfrm>
              <a:off x="6993602" y="3641101"/>
              <a:ext cx="655182" cy="651370"/>
              <a:chOff x="2347098" y="3978734"/>
              <a:chExt cx="1907382" cy="1896284"/>
            </a:xfrm>
          </p:grpSpPr>
          <p:sp>
            <p:nvSpPr>
              <p:cNvPr id="128" name="Rectangle 20">
                <a:extLst>
                  <a:ext uri="{FF2B5EF4-FFF2-40B4-BE49-F238E27FC236}">
                    <a16:creationId xmlns:a16="http://schemas.microsoft.com/office/drawing/2014/main" id="{41AB9492-57C9-421F-7034-64B00254DF0C}"/>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0</a:t>
                </a:r>
              </a:p>
            </p:txBody>
          </p:sp>
          <p:grpSp>
            <p:nvGrpSpPr>
              <p:cNvPr id="129" name="Group 128">
                <a:extLst>
                  <a:ext uri="{FF2B5EF4-FFF2-40B4-BE49-F238E27FC236}">
                    <a16:creationId xmlns:a16="http://schemas.microsoft.com/office/drawing/2014/main" id="{61EA9709-8659-966C-BC87-31F55C906EB6}"/>
                  </a:ext>
                </a:extLst>
              </p:cNvPr>
              <p:cNvGrpSpPr/>
              <p:nvPr/>
            </p:nvGrpSpPr>
            <p:grpSpPr>
              <a:xfrm>
                <a:off x="2347098" y="3978734"/>
                <a:ext cx="1907382" cy="1896284"/>
                <a:chOff x="2347098" y="3978734"/>
                <a:chExt cx="1907382" cy="1896284"/>
              </a:xfrm>
            </p:grpSpPr>
            <p:sp>
              <p:nvSpPr>
                <p:cNvPr id="130" name="Rectangle 6">
                  <a:extLst>
                    <a:ext uri="{FF2B5EF4-FFF2-40B4-BE49-F238E27FC236}">
                      <a16:creationId xmlns:a16="http://schemas.microsoft.com/office/drawing/2014/main" id="{6002009A-9500-2294-B09D-20759D832311}"/>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1" name="Rectangle 7">
                  <a:extLst>
                    <a:ext uri="{FF2B5EF4-FFF2-40B4-BE49-F238E27FC236}">
                      <a16:creationId xmlns:a16="http://schemas.microsoft.com/office/drawing/2014/main" id="{90B6ACFE-7394-E0C2-01E5-3ECBF265FE25}"/>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2" name="Rectangle 8">
                  <a:extLst>
                    <a:ext uri="{FF2B5EF4-FFF2-40B4-BE49-F238E27FC236}">
                      <a16:creationId xmlns:a16="http://schemas.microsoft.com/office/drawing/2014/main" id="{C5DEF7C9-8DA6-93E4-8AF4-13A813AC7FB1}"/>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3" name="Rectangle 9">
                  <a:extLst>
                    <a:ext uri="{FF2B5EF4-FFF2-40B4-BE49-F238E27FC236}">
                      <a16:creationId xmlns:a16="http://schemas.microsoft.com/office/drawing/2014/main" id="{01439D00-9F2C-0C97-833D-C3AB5CD20FBE}"/>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4" name="Rectangle 10">
                  <a:extLst>
                    <a:ext uri="{FF2B5EF4-FFF2-40B4-BE49-F238E27FC236}">
                      <a16:creationId xmlns:a16="http://schemas.microsoft.com/office/drawing/2014/main" id="{FC14A36E-DD13-2B41-C7E0-951A300F1306}"/>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5" name="Freeform 11">
                  <a:extLst>
                    <a:ext uri="{FF2B5EF4-FFF2-40B4-BE49-F238E27FC236}">
                      <a16:creationId xmlns:a16="http://schemas.microsoft.com/office/drawing/2014/main" id="{D34815CC-0AF3-DC4A-E045-D17E0EA053AE}"/>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6" name="Rectangle 12">
                  <a:extLst>
                    <a:ext uri="{FF2B5EF4-FFF2-40B4-BE49-F238E27FC236}">
                      <a16:creationId xmlns:a16="http://schemas.microsoft.com/office/drawing/2014/main" id="{6EE491D5-D925-56F1-4AB4-D94B3B494670}"/>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7" name="Rectangle 13">
                  <a:extLst>
                    <a:ext uri="{FF2B5EF4-FFF2-40B4-BE49-F238E27FC236}">
                      <a16:creationId xmlns:a16="http://schemas.microsoft.com/office/drawing/2014/main" id="{5C2773BB-35AF-423A-841E-D32081772BB6}"/>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8" name="Freeform 14">
                  <a:extLst>
                    <a:ext uri="{FF2B5EF4-FFF2-40B4-BE49-F238E27FC236}">
                      <a16:creationId xmlns:a16="http://schemas.microsoft.com/office/drawing/2014/main" id="{30EBEF5F-BDBA-B79B-F811-D40976D6AAD3}"/>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39" name="Rectangle 15">
                  <a:extLst>
                    <a:ext uri="{FF2B5EF4-FFF2-40B4-BE49-F238E27FC236}">
                      <a16:creationId xmlns:a16="http://schemas.microsoft.com/office/drawing/2014/main" id="{12EF1A0A-75A1-6F3F-9B37-14082230EA93}"/>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0" name="Rectangle 16">
                  <a:extLst>
                    <a:ext uri="{FF2B5EF4-FFF2-40B4-BE49-F238E27FC236}">
                      <a16:creationId xmlns:a16="http://schemas.microsoft.com/office/drawing/2014/main" id="{97FF003D-C37A-21E8-4E48-662CE22B96D1}"/>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1" name="Freeform 17">
                  <a:extLst>
                    <a:ext uri="{FF2B5EF4-FFF2-40B4-BE49-F238E27FC236}">
                      <a16:creationId xmlns:a16="http://schemas.microsoft.com/office/drawing/2014/main" id="{E0E9FDCB-F9A3-490C-E4E7-B459A97BFCEE}"/>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2" name="Freeform 18">
                  <a:extLst>
                    <a:ext uri="{FF2B5EF4-FFF2-40B4-BE49-F238E27FC236}">
                      <a16:creationId xmlns:a16="http://schemas.microsoft.com/office/drawing/2014/main" id="{B0628DA4-3734-B586-0722-AD19E958B0A5}"/>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3" name="Freeform 19">
                  <a:extLst>
                    <a:ext uri="{FF2B5EF4-FFF2-40B4-BE49-F238E27FC236}">
                      <a16:creationId xmlns:a16="http://schemas.microsoft.com/office/drawing/2014/main" id="{49F8D394-62FB-3D85-934A-DC12C6023011}"/>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4" name="Freeform 22">
                  <a:extLst>
                    <a:ext uri="{FF2B5EF4-FFF2-40B4-BE49-F238E27FC236}">
                      <a16:creationId xmlns:a16="http://schemas.microsoft.com/office/drawing/2014/main" id="{4C17A53C-98D5-18BE-52E7-4BBCBEC13408}"/>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323598A-58A2-804C-095B-6435A12A47CA}"/>
                </a:ext>
              </a:extLst>
            </p:cNvPr>
            <p:cNvGrpSpPr/>
            <p:nvPr/>
          </p:nvGrpSpPr>
          <p:grpSpPr>
            <a:xfrm>
              <a:off x="7996007" y="3641101"/>
              <a:ext cx="655182" cy="651370"/>
              <a:chOff x="2347098" y="3978734"/>
              <a:chExt cx="1907382" cy="1896284"/>
            </a:xfrm>
          </p:grpSpPr>
          <p:sp>
            <p:nvSpPr>
              <p:cNvPr id="146" name="Rectangle 20">
                <a:extLst>
                  <a:ext uri="{FF2B5EF4-FFF2-40B4-BE49-F238E27FC236}">
                    <a16:creationId xmlns:a16="http://schemas.microsoft.com/office/drawing/2014/main" id="{C21826EB-67B7-BF9E-0A56-2048A735F26B}"/>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1</a:t>
                </a:r>
              </a:p>
            </p:txBody>
          </p:sp>
          <p:grpSp>
            <p:nvGrpSpPr>
              <p:cNvPr id="147" name="Group 146">
                <a:extLst>
                  <a:ext uri="{FF2B5EF4-FFF2-40B4-BE49-F238E27FC236}">
                    <a16:creationId xmlns:a16="http://schemas.microsoft.com/office/drawing/2014/main" id="{BAB23385-FB64-5274-B421-1EB3B3555EF6}"/>
                  </a:ext>
                </a:extLst>
              </p:cNvPr>
              <p:cNvGrpSpPr/>
              <p:nvPr/>
            </p:nvGrpSpPr>
            <p:grpSpPr>
              <a:xfrm>
                <a:off x="2347098" y="3978734"/>
                <a:ext cx="1907382" cy="1896284"/>
                <a:chOff x="2347098" y="3978734"/>
                <a:chExt cx="1907382" cy="1896284"/>
              </a:xfrm>
            </p:grpSpPr>
            <p:sp>
              <p:nvSpPr>
                <p:cNvPr id="148" name="Rectangle 6">
                  <a:extLst>
                    <a:ext uri="{FF2B5EF4-FFF2-40B4-BE49-F238E27FC236}">
                      <a16:creationId xmlns:a16="http://schemas.microsoft.com/office/drawing/2014/main" id="{99E276BD-3EE7-7804-9CBF-D8AEC10DFF3B}"/>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9" name="Rectangle 7">
                  <a:extLst>
                    <a:ext uri="{FF2B5EF4-FFF2-40B4-BE49-F238E27FC236}">
                      <a16:creationId xmlns:a16="http://schemas.microsoft.com/office/drawing/2014/main" id="{E1708C69-2142-EE64-3D7F-0D13090BC0B2}"/>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0" name="Rectangle 8">
                  <a:extLst>
                    <a:ext uri="{FF2B5EF4-FFF2-40B4-BE49-F238E27FC236}">
                      <a16:creationId xmlns:a16="http://schemas.microsoft.com/office/drawing/2014/main" id="{CA9B6659-420A-B3D9-6E63-BC82CE9D5A05}"/>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1" name="Rectangle 9">
                  <a:extLst>
                    <a:ext uri="{FF2B5EF4-FFF2-40B4-BE49-F238E27FC236}">
                      <a16:creationId xmlns:a16="http://schemas.microsoft.com/office/drawing/2014/main" id="{4AFAA090-97E3-1036-ED3A-6C2CFD1A3F99}"/>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2" name="Rectangle 10">
                  <a:extLst>
                    <a:ext uri="{FF2B5EF4-FFF2-40B4-BE49-F238E27FC236}">
                      <a16:creationId xmlns:a16="http://schemas.microsoft.com/office/drawing/2014/main" id="{664999B8-8047-9218-EF94-43A4130222F6}"/>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3" name="Freeform 11">
                  <a:extLst>
                    <a:ext uri="{FF2B5EF4-FFF2-40B4-BE49-F238E27FC236}">
                      <a16:creationId xmlns:a16="http://schemas.microsoft.com/office/drawing/2014/main" id="{33E87995-D1D0-DFBC-B29A-8B7B79950750}"/>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4" name="Rectangle 12">
                  <a:extLst>
                    <a:ext uri="{FF2B5EF4-FFF2-40B4-BE49-F238E27FC236}">
                      <a16:creationId xmlns:a16="http://schemas.microsoft.com/office/drawing/2014/main" id="{12580674-4CF5-AA40-9AC8-8EDE194BC178}"/>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5" name="Rectangle 13">
                  <a:extLst>
                    <a:ext uri="{FF2B5EF4-FFF2-40B4-BE49-F238E27FC236}">
                      <a16:creationId xmlns:a16="http://schemas.microsoft.com/office/drawing/2014/main" id="{9206E5AF-39F4-3D2B-DFEB-4DED21D5A121}"/>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6" name="Freeform 14">
                  <a:extLst>
                    <a:ext uri="{FF2B5EF4-FFF2-40B4-BE49-F238E27FC236}">
                      <a16:creationId xmlns:a16="http://schemas.microsoft.com/office/drawing/2014/main" id="{940AEE0B-EE81-9549-94CE-DCB28B37EE1F}"/>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7" name="Rectangle 15">
                  <a:extLst>
                    <a:ext uri="{FF2B5EF4-FFF2-40B4-BE49-F238E27FC236}">
                      <a16:creationId xmlns:a16="http://schemas.microsoft.com/office/drawing/2014/main" id="{A6A893B7-B153-1C45-89C3-55EBC0202B38}"/>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8" name="Rectangle 16">
                  <a:extLst>
                    <a:ext uri="{FF2B5EF4-FFF2-40B4-BE49-F238E27FC236}">
                      <a16:creationId xmlns:a16="http://schemas.microsoft.com/office/drawing/2014/main" id="{DC468CB9-DBF4-33C2-1D9C-14F52147C72C}"/>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9" name="Freeform 17">
                  <a:extLst>
                    <a:ext uri="{FF2B5EF4-FFF2-40B4-BE49-F238E27FC236}">
                      <a16:creationId xmlns:a16="http://schemas.microsoft.com/office/drawing/2014/main" id="{93CF3EA2-FF6C-1CCC-6EFF-8C48723BC14F}"/>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0" name="Freeform 18">
                  <a:extLst>
                    <a:ext uri="{FF2B5EF4-FFF2-40B4-BE49-F238E27FC236}">
                      <a16:creationId xmlns:a16="http://schemas.microsoft.com/office/drawing/2014/main" id="{ED8A2CAE-CF89-D20E-85C1-96A8A501B61E}"/>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1" name="Freeform 19">
                  <a:extLst>
                    <a:ext uri="{FF2B5EF4-FFF2-40B4-BE49-F238E27FC236}">
                      <a16:creationId xmlns:a16="http://schemas.microsoft.com/office/drawing/2014/main" id="{54BB6923-C08C-13B8-0074-05ECBDE8FD74}"/>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2" name="Freeform 22">
                  <a:extLst>
                    <a:ext uri="{FF2B5EF4-FFF2-40B4-BE49-F238E27FC236}">
                      <a16:creationId xmlns:a16="http://schemas.microsoft.com/office/drawing/2014/main" id="{C929A528-96D0-9EB6-255D-51392BC55660}"/>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63" name="Group 162">
              <a:extLst>
                <a:ext uri="{FF2B5EF4-FFF2-40B4-BE49-F238E27FC236}">
                  <a16:creationId xmlns:a16="http://schemas.microsoft.com/office/drawing/2014/main" id="{212BB3E5-C2F6-FCEA-CCEC-8796C5D04A34}"/>
                </a:ext>
              </a:extLst>
            </p:cNvPr>
            <p:cNvGrpSpPr/>
            <p:nvPr/>
          </p:nvGrpSpPr>
          <p:grpSpPr>
            <a:xfrm>
              <a:off x="8998412" y="3641101"/>
              <a:ext cx="655182" cy="651370"/>
              <a:chOff x="2347098" y="3978734"/>
              <a:chExt cx="1907382" cy="1896284"/>
            </a:xfrm>
          </p:grpSpPr>
          <p:sp>
            <p:nvSpPr>
              <p:cNvPr id="164" name="Rectangle 20">
                <a:extLst>
                  <a:ext uri="{FF2B5EF4-FFF2-40B4-BE49-F238E27FC236}">
                    <a16:creationId xmlns:a16="http://schemas.microsoft.com/office/drawing/2014/main" id="{156375F4-A34E-6506-69F5-545717BC5AD3}"/>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0</a:t>
                </a:r>
              </a:p>
            </p:txBody>
          </p:sp>
          <p:grpSp>
            <p:nvGrpSpPr>
              <p:cNvPr id="165" name="Group 164">
                <a:extLst>
                  <a:ext uri="{FF2B5EF4-FFF2-40B4-BE49-F238E27FC236}">
                    <a16:creationId xmlns:a16="http://schemas.microsoft.com/office/drawing/2014/main" id="{66806B3E-8596-325E-5F59-6DC7FCCC3289}"/>
                  </a:ext>
                </a:extLst>
              </p:cNvPr>
              <p:cNvGrpSpPr/>
              <p:nvPr/>
            </p:nvGrpSpPr>
            <p:grpSpPr>
              <a:xfrm>
                <a:off x="2347098" y="3978734"/>
                <a:ext cx="1907382" cy="1896284"/>
                <a:chOff x="2347098" y="3978734"/>
                <a:chExt cx="1907382" cy="1896284"/>
              </a:xfrm>
            </p:grpSpPr>
            <p:sp>
              <p:nvSpPr>
                <p:cNvPr id="166" name="Rectangle 6">
                  <a:extLst>
                    <a:ext uri="{FF2B5EF4-FFF2-40B4-BE49-F238E27FC236}">
                      <a16:creationId xmlns:a16="http://schemas.microsoft.com/office/drawing/2014/main" id="{371001CC-8B31-21DF-BD0F-533A6E6EE748}"/>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7" name="Rectangle 7">
                  <a:extLst>
                    <a:ext uri="{FF2B5EF4-FFF2-40B4-BE49-F238E27FC236}">
                      <a16:creationId xmlns:a16="http://schemas.microsoft.com/office/drawing/2014/main" id="{78A42072-8113-FD93-3E3D-2717AC529F50}"/>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8" name="Rectangle 8">
                  <a:extLst>
                    <a:ext uri="{FF2B5EF4-FFF2-40B4-BE49-F238E27FC236}">
                      <a16:creationId xmlns:a16="http://schemas.microsoft.com/office/drawing/2014/main" id="{EC1A5C31-A021-FB36-E7F1-24BFF46C1EC1}"/>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9" name="Rectangle 9">
                  <a:extLst>
                    <a:ext uri="{FF2B5EF4-FFF2-40B4-BE49-F238E27FC236}">
                      <a16:creationId xmlns:a16="http://schemas.microsoft.com/office/drawing/2014/main" id="{CAE30F9D-E9DD-22DA-0E5D-51D8D1837C5B}"/>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0" name="Rectangle 10">
                  <a:extLst>
                    <a:ext uri="{FF2B5EF4-FFF2-40B4-BE49-F238E27FC236}">
                      <a16:creationId xmlns:a16="http://schemas.microsoft.com/office/drawing/2014/main" id="{5C425915-7D62-9FC7-CB8C-8A8A3BAF3B7B}"/>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1" name="Freeform 11">
                  <a:extLst>
                    <a:ext uri="{FF2B5EF4-FFF2-40B4-BE49-F238E27FC236}">
                      <a16:creationId xmlns:a16="http://schemas.microsoft.com/office/drawing/2014/main" id="{5E5736CA-5C06-775B-7068-45506965DE4C}"/>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2" name="Rectangle 12">
                  <a:extLst>
                    <a:ext uri="{FF2B5EF4-FFF2-40B4-BE49-F238E27FC236}">
                      <a16:creationId xmlns:a16="http://schemas.microsoft.com/office/drawing/2014/main" id="{0172FA4B-FCE8-D738-1382-6AC75B59229A}"/>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3" name="Rectangle 13">
                  <a:extLst>
                    <a:ext uri="{FF2B5EF4-FFF2-40B4-BE49-F238E27FC236}">
                      <a16:creationId xmlns:a16="http://schemas.microsoft.com/office/drawing/2014/main" id="{AB7137C9-2980-03B4-E657-69160AB69125}"/>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4" name="Freeform 14">
                  <a:extLst>
                    <a:ext uri="{FF2B5EF4-FFF2-40B4-BE49-F238E27FC236}">
                      <a16:creationId xmlns:a16="http://schemas.microsoft.com/office/drawing/2014/main" id="{492E4F86-936A-382F-F665-C9445F8891AB}"/>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5" name="Rectangle 15">
                  <a:extLst>
                    <a:ext uri="{FF2B5EF4-FFF2-40B4-BE49-F238E27FC236}">
                      <a16:creationId xmlns:a16="http://schemas.microsoft.com/office/drawing/2014/main" id="{3F6D8762-5070-DF47-4ECB-614E98ADA042}"/>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6" name="Rectangle 16">
                  <a:extLst>
                    <a:ext uri="{FF2B5EF4-FFF2-40B4-BE49-F238E27FC236}">
                      <a16:creationId xmlns:a16="http://schemas.microsoft.com/office/drawing/2014/main" id="{06B15183-BF5B-5A7B-56CD-321FF5F992F4}"/>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7" name="Freeform 17">
                  <a:extLst>
                    <a:ext uri="{FF2B5EF4-FFF2-40B4-BE49-F238E27FC236}">
                      <a16:creationId xmlns:a16="http://schemas.microsoft.com/office/drawing/2014/main" id="{424B6EF6-5B8A-4C90-DF45-4BD09F53FE0E}"/>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8" name="Freeform 18">
                  <a:extLst>
                    <a:ext uri="{FF2B5EF4-FFF2-40B4-BE49-F238E27FC236}">
                      <a16:creationId xmlns:a16="http://schemas.microsoft.com/office/drawing/2014/main" id="{CF789C22-1130-7ACE-392B-0EFCC243E003}"/>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79" name="Freeform 19">
                  <a:extLst>
                    <a:ext uri="{FF2B5EF4-FFF2-40B4-BE49-F238E27FC236}">
                      <a16:creationId xmlns:a16="http://schemas.microsoft.com/office/drawing/2014/main" id="{F492A0F1-AAAD-91B8-9909-20CCD08BC228}"/>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0" name="Freeform 22">
                  <a:extLst>
                    <a:ext uri="{FF2B5EF4-FFF2-40B4-BE49-F238E27FC236}">
                      <a16:creationId xmlns:a16="http://schemas.microsoft.com/office/drawing/2014/main" id="{042ED91A-32C7-B43B-20DD-204796EA39F2}"/>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grpSp>
          <p:nvGrpSpPr>
            <p:cNvPr id="181" name="Group 180">
              <a:extLst>
                <a:ext uri="{FF2B5EF4-FFF2-40B4-BE49-F238E27FC236}">
                  <a16:creationId xmlns:a16="http://schemas.microsoft.com/office/drawing/2014/main" id="{F9216181-27FD-7DED-AAD8-60A11F24054A}"/>
                </a:ext>
              </a:extLst>
            </p:cNvPr>
            <p:cNvGrpSpPr/>
            <p:nvPr/>
          </p:nvGrpSpPr>
          <p:grpSpPr>
            <a:xfrm>
              <a:off x="10000816" y="3641101"/>
              <a:ext cx="655182" cy="651370"/>
              <a:chOff x="2347098" y="3978734"/>
              <a:chExt cx="1907382" cy="1896284"/>
            </a:xfrm>
          </p:grpSpPr>
          <p:sp>
            <p:nvSpPr>
              <p:cNvPr id="182" name="Rectangle 20">
                <a:extLst>
                  <a:ext uri="{FF2B5EF4-FFF2-40B4-BE49-F238E27FC236}">
                    <a16:creationId xmlns:a16="http://schemas.microsoft.com/office/drawing/2014/main" id="{9D9791F1-2F38-C20B-E896-2229D5654F5A}"/>
                  </a:ext>
                </a:extLst>
              </p:cNvPr>
              <p:cNvSpPr>
                <a:spLocks noChangeArrowheads="1"/>
              </p:cNvSpPr>
              <p:nvPr/>
            </p:nvSpPr>
            <p:spPr bwMode="auto">
              <a:xfrm>
                <a:off x="2701960" y="4333594"/>
                <a:ext cx="1208748" cy="1197654"/>
              </a:xfrm>
              <a:prstGeom prst="rect">
                <a:avLst/>
              </a:prstGeom>
              <a:solidFill>
                <a:schemeClr val="bg1">
                  <a:lumMod val="85000"/>
                  <a:lumOff val="15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effectLst/>
                    <a:uLnTx/>
                    <a:uFillTx/>
                    <a:latin typeface="Segoe UI" panose="020B0502040204020203" pitchFamily="34" charset="0"/>
                    <a:cs typeface="Segoe UI" panose="020B0502040204020203" pitchFamily="34" charset="0"/>
                  </a:rPr>
                  <a:t>GPU 1</a:t>
                </a:r>
              </a:p>
            </p:txBody>
          </p:sp>
          <p:grpSp>
            <p:nvGrpSpPr>
              <p:cNvPr id="183" name="Group 182">
                <a:extLst>
                  <a:ext uri="{FF2B5EF4-FFF2-40B4-BE49-F238E27FC236}">
                    <a16:creationId xmlns:a16="http://schemas.microsoft.com/office/drawing/2014/main" id="{83A9D5EF-3EFC-DC8C-A9C6-ED7F378E130F}"/>
                  </a:ext>
                </a:extLst>
              </p:cNvPr>
              <p:cNvGrpSpPr/>
              <p:nvPr/>
            </p:nvGrpSpPr>
            <p:grpSpPr>
              <a:xfrm>
                <a:off x="2347098" y="3978734"/>
                <a:ext cx="1907382" cy="1896284"/>
                <a:chOff x="2347098" y="3978734"/>
                <a:chExt cx="1907382" cy="1896284"/>
              </a:xfrm>
            </p:grpSpPr>
            <p:sp>
              <p:nvSpPr>
                <p:cNvPr id="184" name="Rectangle 6">
                  <a:extLst>
                    <a:ext uri="{FF2B5EF4-FFF2-40B4-BE49-F238E27FC236}">
                      <a16:creationId xmlns:a16="http://schemas.microsoft.com/office/drawing/2014/main" id="{0B96D67E-B1EF-80CE-EC3A-1770B07A67C1}"/>
                    </a:ext>
                  </a:extLst>
                </p:cNvPr>
                <p:cNvSpPr>
                  <a:spLocks noChangeArrowheads="1"/>
                </p:cNvSpPr>
                <p:nvPr/>
              </p:nvSpPr>
              <p:spPr bwMode="auto">
                <a:xfrm>
                  <a:off x="2347098" y="4666276"/>
                  <a:ext cx="16634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5" name="Rectangle 7">
                  <a:extLst>
                    <a:ext uri="{FF2B5EF4-FFF2-40B4-BE49-F238E27FC236}">
                      <a16:creationId xmlns:a16="http://schemas.microsoft.com/office/drawing/2014/main" id="{D3F9BF4E-C908-741E-E464-991148224936}"/>
                    </a:ext>
                  </a:extLst>
                </p:cNvPr>
                <p:cNvSpPr>
                  <a:spLocks noChangeArrowheads="1"/>
                </p:cNvSpPr>
                <p:nvPr/>
              </p:nvSpPr>
              <p:spPr bwMode="auto">
                <a:xfrm>
                  <a:off x="2347098" y="5021136"/>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6" name="Rectangle 8">
                  <a:extLst>
                    <a:ext uri="{FF2B5EF4-FFF2-40B4-BE49-F238E27FC236}">
                      <a16:creationId xmlns:a16="http://schemas.microsoft.com/office/drawing/2014/main" id="{34B14B33-CE6E-D993-2421-E6ACFF2D74AC}"/>
                    </a:ext>
                  </a:extLst>
                </p:cNvPr>
                <p:cNvSpPr>
                  <a:spLocks noChangeArrowheads="1"/>
                </p:cNvSpPr>
                <p:nvPr/>
              </p:nvSpPr>
              <p:spPr bwMode="auto">
                <a:xfrm>
                  <a:off x="2347098" y="5364907"/>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7" name="Rectangle 9">
                  <a:extLst>
                    <a:ext uri="{FF2B5EF4-FFF2-40B4-BE49-F238E27FC236}">
                      <a16:creationId xmlns:a16="http://schemas.microsoft.com/office/drawing/2014/main" id="{F0C48488-0CE9-7547-88FC-69147480D968}"/>
                    </a:ext>
                  </a:extLst>
                </p:cNvPr>
                <p:cNvSpPr>
                  <a:spLocks noChangeArrowheads="1"/>
                </p:cNvSpPr>
                <p:nvPr/>
              </p:nvSpPr>
              <p:spPr bwMode="auto">
                <a:xfrm>
                  <a:off x="2347098" y="4333594"/>
                  <a:ext cx="166341" cy="16634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8" name="Rectangle 10">
                  <a:extLst>
                    <a:ext uri="{FF2B5EF4-FFF2-40B4-BE49-F238E27FC236}">
                      <a16:creationId xmlns:a16="http://schemas.microsoft.com/office/drawing/2014/main" id="{35F478D6-6797-5CB7-0FEB-8860B321BF7F}"/>
                    </a:ext>
                  </a:extLst>
                </p:cNvPr>
                <p:cNvSpPr>
                  <a:spLocks noChangeArrowheads="1"/>
                </p:cNvSpPr>
                <p:nvPr/>
              </p:nvSpPr>
              <p:spPr bwMode="auto">
                <a:xfrm>
                  <a:off x="4077049" y="4666276"/>
                  <a:ext cx="177431" cy="177430"/>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89" name="Freeform 11">
                  <a:extLst>
                    <a:ext uri="{FF2B5EF4-FFF2-40B4-BE49-F238E27FC236}">
                      <a16:creationId xmlns:a16="http://schemas.microsoft.com/office/drawing/2014/main" id="{5F0C67A3-424E-CC97-45AA-E924950FD08F}"/>
                    </a:ext>
                  </a:extLst>
                </p:cNvPr>
                <p:cNvSpPr>
                  <a:spLocks/>
                </p:cNvSpPr>
                <p:nvPr/>
              </p:nvSpPr>
              <p:spPr bwMode="auto">
                <a:xfrm>
                  <a:off x="4077049" y="5364907"/>
                  <a:ext cx="177431" cy="166341"/>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0" name="Rectangle 12">
                  <a:extLst>
                    <a:ext uri="{FF2B5EF4-FFF2-40B4-BE49-F238E27FC236}">
                      <a16:creationId xmlns:a16="http://schemas.microsoft.com/office/drawing/2014/main" id="{64DD2914-C90D-08BB-6BAC-9615F8B93D23}"/>
                    </a:ext>
                  </a:extLst>
                </p:cNvPr>
                <p:cNvSpPr>
                  <a:spLocks noChangeArrowheads="1"/>
                </p:cNvSpPr>
                <p:nvPr/>
              </p:nvSpPr>
              <p:spPr bwMode="auto">
                <a:xfrm>
                  <a:off x="3045732"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1" name="Rectangle 13">
                  <a:extLst>
                    <a:ext uri="{FF2B5EF4-FFF2-40B4-BE49-F238E27FC236}">
                      <a16:creationId xmlns:a16="http://schemas.microsoft.com/office/drawing/2014/main" id="{675891A5-9E8D-56E4-5B50-EA2F2970C507}"/>
                    </a:ext>
                  </a:extLst>
                </p:cNvPr>
                <p:cNvSpPr>
                  <a:spLocks noChangeArrowheads="1"/>
                </p:cNvSpPr>
                <p:nvPr/>
              </p:nvSpPr>
              <p:spPr bwMode="auto">
                <a:xfrm>
                  <a:off x="2701960" y="5719767"/>
                  <a:ext cx="16634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2" name="Freeform 14">
                  <a:extLst>
                    <a:ext uri="{FF2B5EF4-FFF2-40B4-BE49-F238E27FC236}">
                      <a16:creationId xmlns:a16="http://schemas.microsoft.com/office/drawing/2014/main" id="{0EB7AE5C-95BF-EE94-7B88-61271D629FF5}"/>
                    </a:ext>
                  </a:extLst>
                </p:cNvPr>
                <p:cNvSpPr>
                  <a:spLocks/>
                </p:cNvSpPr>
                <p:nvPr/>
              </p:nvSpPr>
              <p:spPr bwMode="auto">
                <a:xfrm>
                  <a:off x="2690870" y="3978734"/>
                  <a:ext cx="166341" cy="177430"/>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3" name="Rectangle 15">
                  <a:extLst>
                    <a:ext uri="{FF2B5EF4-FFF2-40B4-BE49-F238E27FC236}">
                      <a16:creationId xmlns:a16="http://schemas.microsoft.com/office/drawing/2014/main" id="{1B01BED4-2B9C-5653-7CE0-904ED9045D3F}"/>
                    </a:ext>
                  </a:extLst>
                </p:cNvPr>
                <p:cNvSpPr>
                  <a:spLocks noChangeArrowheads="1"/>
                </p:cNvSpPr>
                <p:nvPr/>
              </p:nvSpPr>
              <p:spPr bwMode="auto">
                <a:xfrm>
                  <a:off x="3733277"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4" name="Rectangle 16">
                  <a:extLst>
                    <a:ext uri="{FF2B5EF4-FFF2-40B4-BE49-F238E27FC236}">
                      <a16:creationId xmlns:a16="http://schemas.microsoft.com/office/drawing/2014/main" id="{CA638392-71D8-CEE6-AF7D-30E71D3A0E2A}"/>
                    </a:ext>
                  </a:extLst>
                </p:cNvPr>
                <p:cNvSpPr>
                  <a:spLocks noChangeArrowheads="1"/>
                </p:cNvSpPr>
                <p:nvPr/>
              </p:nvSpPr>
              <p:spPr bwMode="auto">
                <a:xfrm>
                  <a:off x="3378415" y="5719767"/>
                  <a:ext cx="177431" cy="155251"/>
                </a:xfrm>
                <a:prstGeom prst="rect">
                  <a:avLst/>
                </a:prstGeom>
                <a:solidFill>
                  <a:srgbClr val="EF87E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5" name="Freeform 17">
                  <a:extLst>
                    <a:ext uri="{FF2B5EF4-FFF2-40B4-BE49-F238E27FC236}">
                      <a16:creationId xmlns:a16="http://schemas.microsoft.com/office/drawing/2014/main" id="{207694AF-C06E-4DEF-4FC9-06ED4A357259}"/>
                    </a:ext>
                  </a:extLst>
                </p:cNvPr>
                <p:cNvSpPr>
                  <a:spLocks/>
                </p:cNvSpPr>
                <p:nvPr/>
              </p:nvSpPr>
              <p:spPr bwMode="auto">
                <a:xfrm>
                  <a:off x="4077049" y="5010047"/>
                  <a:ext cx="177431" cy="177430"/>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6" name="Freeform 18">
                  <a:extLst>
                    <a:ext uri="{FF2B5EF4-FFF2-40B4-BE49-F238E27FC236}">
                      <a16:creationId xmlns:a16="http://schemas.microsoft.com/office/drawing/2014/main" id="{C03A800F-901A-B2BA-5A1C-02208015AD79}"/>
                    </a:ext>
                  </a:extLst>
                </p:cNvPr>
                <p:cNvSpPr>
                  <a:spLocks/>
                </p:cNvSpPr>
                <p:nvPr/>
              </p:nvSpPr>
              <p:spPr bwMode="auto">
                <a:xfrm>
                  <a:off x="4032691" y="4311415"/>
                  <a:ext cx="221789" cy="177430"/>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7" name="Freeform 19">
                  <a:extLst>
                    <a:ext uri="{FF2B5EF4-FFF2-40B4-BE49-F238E27FC236}">
                      <a16:creationId xmlns:a16="http://schemas.microsoft.com/office/drawing/2014/main" id="{7BC249AB-F742-A733-08AF-C2016E8805F9}"/>
                    </a:ext>
                  </a:extLst>
                </p:cNvPr>
                <p:cNvSpPr>
                  <a:spLocks/>
                </p:cNvSpPr>
                <p:nvPr/>
              </p:nvSpPr>
              <p:spPr bwMode="auto">
                <a:xfrm>
                  <a:off x="3045732" y="3978734"/>
                  <a:ext cx="864976" cy="232877"/>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EF87E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8" name="Freeform 22">
                  <a:extLst>
                    <a:ext uri="{FF2B5EF4-FFF2-40B4-BE49-F238E27FC236}">
                      <a16:creationId xmlns:a16="http://schemas.microsoft.com/office/drawing/2014/main" id="{EECE1E26-9024-8B13-A361-3C0060BC5AED}"/>
                    </a:ext>
                  </a:extLst>
                </p:cNvPr>
                <p:cNvSpPr>
                  <a:spLocks noEditPoints="1"/>
                </p:cNvSpPr>
                <p:nvPr/>
              </p:nvSpPr>
              <p:spPr bwMode="auto">
                <a:xfrm>
                  <a:off x="2513439" y="4156164"/>
                  <a:ext cx="1563610" cy="1563603"/>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chemeClr val="tx1">
                    <a:lumMod val="5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sp>
          <p:nvSpPr>
            <p:cNvPr id="1024" name="Octagon 1023">
              <a:extLst>
                <a:ext uri="{FF2B5EF4-FFF2-40B4-BE49-F238E27FC236}">
                  <a16:creationId xmlns:a16="http://schemas.microsoft.com/office/drawing/2014/main" id="{ACF628C2-E9FC-DC6C-B10F-C7F5DE7CBCF6}"/>
                </a:ext>
              </a:extLst>
            </p:cNvPr>
            <p:cNvSpPr/>
            <p:nvPr/>
          </p:nvSpPr>
          <p:spPr>
            <a:xfrm>
              <a:off x="5533029" y="4680004"/>
              <a:ext cx="1125943" cy="599976"/>
            </a:xfrm>
            <a:prstGeom prst="oct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NVSwitch</a:t>
              </a:r>
              <a:endParaRPr lang="en-IN" sz="1200">
                <a:latin typeface="Segoe UI" panose="020B0502040204020203" pitchFamily="34" charset="0"/>
                <a:cs typeface="Segoe UI" panose="020B0502040204020203" pitchFamily="34" charset="0"/>
              </a:endParaRPr>
            </a:p>
          </p:txBody>
        </p:sp>
        <p:sp>
          <p:nvSpPr>
            <p:cNvPr id="1025" name="Rectangle: Rounded Corners 1024">
              <a:extLst>
                <a:ext uri="{FF2B5EF4-FFF2-40B4-BE49-F238E27FC236}">
                  <a16:creationId xmlns:a16="http://schemas.microsoft.com/office/drawing/2014/main" id="{949604B3-73DD-7313-3C3B-AE8114C55433}"/>
                </a:ext>
              </a:extLst>
            </p:cNvPr>
            <p:cNvSpPr/>
            <p:nvPr/>
          </p:nvSpPr>
          <p:spPr>
            <a:xfrm>
              <a:off x="1172351" y="2178523"/>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ib0</a:t>
              </a:r>
              <a:endParaRPr lang="en-IN" sz="700" b="1">
                <a:solidFill>
                  <a:schemeClr val="tx1"/>
                </a:solidFill>
                <a:latin typeface="Segoe UI" panose="020B0502040204020203" pitchFamily="34" charset="0"/>
                <a:cs typeface="Segoe UI" panose="020B0502040204020203" pitchFamily="34" charset="0"/>
              </a:endParaRPr>
            </a:p>
          </p:txBody>
        </p:sp>
        <p:sp>
          <p:nvSpPr>
            <p:cNvPr id="203" name="Rectangle: Rounded Corners 202">
              <a:extLst>
                <a:ext uri="{FF2B5EF4-FFF2-40B4-BE49-F238E27FC236}">
                  <a16:creationId xmlns:a16="http://schemas.microsoft.com/office/drawing/2014/main" id="{0CE952C4-FAD7-E0E8-E3C1-BA62FA51EDB9}"/>
                </a:ext>
              </a:extLst>
            </p:cNvPr>
            <p:cNvSpPr/>
            <p:nvPr/>
          </p:nvSpPr>
          <p:spPr>
            <a:xfrm>
              <a:off x="1172351" y="2818871"/>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ib1</a:t>
              </a:r>
              <a:endParaRPr lang="en-IN" sz="700" b="1">
                <a:solidFill>
                  <a:schemeClr val="tx1"/>
                </a:solidFill>
                <a:latin typeface="Segoe UI" panose="020B0502040204020203" pitchFamily="34" charset="0"/>
                <a:cs typeface="Segoe UI" panose="020B0502040204020203" pitchFamily="34" charset="0"/>
              </a:endParaRPr>
            </a:p>
          </p:txBody>
        </p:sp>
        <p:sp>
          <p:nvSpPr>
            <p:cNvPr id="204" name="Rectangle: Rounded Corners 203">
              <a:extLst>
                <a:ext uri="{FF2B5EF4-FFF2-40B4-BE49-F238E27FC236}">
                  <a16:creationId xmlns:a16="http://schemas.microsoft.com/office/drawing/2014/main" id="{3F66D6F2-6D65-6445-08D9-DE63F47407A0}"/>
                </a:ext>
              </a:extLst>
            </p:cNvPr>
            <p:cNvSpPr/>
            <p:nvPr/>
          </p:nvSpPr>
          <p:spPr>
            <a:xfrm>
              <a:off x="5058051" y="2178523"/>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ib2</a:t>
              </a:r>
              <a:endParaRPr lang="en-IN" sz="700" b="1">
                <a:solidFill>
                  <a:schemeClr val="tx1"/>
                </a:solidFill>
                <a:latin typeface="Segoe UI" panose="020B0502040204020203" pitchFamily="34" charset="0"/>
                <a:cs typeface="Segoe UI" panose="020B0502040204020203" pitchFamily="34" charset="0"/>
              </a:endParaRPr>
            </a:p>
          </p:txBody>
        </p:sp>
        <p:sp>
          <p:nvSpPr>
            <p:cNvPr id="205" name="Rectangle: Rounded Corners 204">
              <a:extLst>
                <a:ext uri="{FF2B5EF4-FFF2-40B4-BE49-F238E27FC236}">
                  <a16:creationId xmlns:a16="http://schemas.microsoft.com/office/drawing/2014/main" id="{131F01F4-6B1F-1E8D-E293-8913AC654506}"/>
                </a:ext>
              </a:extLst>
            </p:cNvPr>
            <p:cNvSpPr/>
            <p:nvPr/>
          </p:nvSpPr>
          <p:spPr>
            <a:xfrm>
              <a:off x="5058051" y="2818871"/>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ib3</a:t>
              </a:r>
              <a:endParaRPr lang="en-IN" sz="700" b="1">
                <a:solidFill>
                  <a:schemeClr val="tx1"/>
                </a:solidFill>
                <a:latin typeface="Segoe UI" panose="020B0502040204020203" pitchFamily="34" charset="0"/>
                <a:cs typeface="Segoe UI" panose="020B0502040204020203" pitchFamily="34" charset="0"/>
              </a:endParaRPr>
            </a:p>
          </p:txBody>
        </p:sp>
        <p:sp>
          <p:nvSpPr>
            <p:cNvPr id="206" name="Rectangle: Rounded Corners 205">
              <a:extLst>
                <a:ext uri="{FF2B5EF4-FFF2-40B4-BE49-F238E27FC236}">
                  <a16:creationId xmlns:a16="http://schemas.microsoft.com/office/drawing/2014/main" id="{7A93DCA1-0A0D-45BF-4171-FA2BEEF1391A}"/>
                </a:ext>
              </a:extLst>
            </p:cNvPr>
            <p:cNvSpPr/>
            <p:nvPr/>
          </p:nvSpPr>
          <p:spPr>
            <a:xfrm>
              <a:off x="6629950" y="2178523"/>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ib0</a:t>
              </a:r>
              <a:endParaRPr lang="en-IN" sz="700" b="1">
                <a:solidFill>
                  <a:schemeClr val="tx1"/>
                </a:solidFill>
                <a:latin typeface="Segoe UI" panose="020B0502040204020203" pitchFamily="34" charset="0"/>
                <a:cs typeface="Segoe UI" panose="020B0502040204020203" pitchFamily="34" charset="0"/>
              </a:endParaRPr>
            </a:p>
          </p:txBody>
        </p:sp>
        <p:sp>
          <p:nvSpPr>
            <p:cNvPr id="207" name="Rectangle: Rounded Corners 206">
              <a:extLst>
                <a:ext uri="{FF2B5EF4-FFF2-40B4-BE49-F238E27FC236}">
                  <a16:creationId xmlns:a16="http://schemas.microsoft.com/office/drawing/2014/main" id="{B181EDAC-66B1-3206-CD71-7776A2C1E0ED}"/>
                </a:ext>
              </a:extLst>
            </p:cNvPr>
            <p:cNvSpPr/>
            <p:nvPr/>
          </p:nvSpPr>
          <p:spPr>
            <a:xfrm>
              <a:off x="6629950" y="2818871"/>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ib1</a:t>
              </a:r>
              <a:endParaRPr lang="en-IN" sz="700" b="1">
                <a:solidFill>
                  <a:schemeClr val="tx1"/>
                </a:solidFill>
                <a:latin typeface="Segoe UI" panose="020B0502040204020203" pitchFamily="34" charset="0"/>
                <a:cs typeface="Segoe UI" panose="020B0502040204020203" pitchFamily="34" charset="0"/>
              </a:endParaRPr>
            </a:p>
          </p:txBody>
        </p:sp>
        <p:sp>
          <p:nvSpPr>
            <p:cNvPr id="208" name="Rectangle: Rounded Corners 207">
              <a:extLst>
                <a:ext uri="{FF2B5EF4-FFF2-40B4-BE49-F238E27FC236}">
                  <a16:creationId xmlns:a16="http://schemas.microsoft.com/office/drawing/2014/main" id="{F3741C3A-5991-3D86-8C33-4952E4E4A0A9}"/>
                </a:ext>
              </a:extLst>
            </p:cNvPr>
            <p:cNvSpPr/>
            <p:nvPr/>
          </p:nvSpPr>
          <p:spPr>
            <a:xfrm>
              <a:off x="10515650" y="2178523"/>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ib2</a:t>
              </a:r>
              <a:endParaRPr lang="en-IN" sz="700" b="1">
                <a:solidFill>
                  <a:schemeClr val="tx1"/>
                </a:solidFill>
                <a:latin typeface="Segoe UI" panose="020B0502040204020203" pitchFamily="34" charset="0"/>
                <a:cs typeface="Segoe UI" panose="020B0502040204020203" pitchFamily="34" charset="0"/>
              </a:endParaRPr>
            </a:p>
          </p:txBody>
        </p:sp>
        <p:sp>
          <p:nvSpPr>
            <p:cNvPr id="209" name="Rectangle: Rounded Corners 208">
              <a:extLst>
                <a:ext uri="{FF2B5EF4-FFF2-40B4-BE49-F238E27FC236}">
                  <a16:creationId xmlns:a16="http://schemas.microsoft.com/office/drawing/2014/main" id="{4A596F45-D6F7-3F51-A90A-6302A1E33FBF}"/>
                </a:ext>
              </a:extLst>
            </p:cNvPr>
            <p:cNvSpPr/>
            <p:nvPr/>
          </p:nvSpPr>
          <p:spPr>
            <a:xfrm>
              <a:off x="10515650" y="2818871"/>
              <a:ext cx="504000" cy="252000"/>
            </a:xfrm>
            <a:prstGeom prst="roundRect">
              <a:avLst>
                <a:gd name="adj" fmla="val 20699"/>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Segoe UI" panose="020B0502040204020203" pitchFamily="34" charset="0"/>
                  <a:cs typeface="Segoe UI" panose="020B0502040204020203" pitchFamily="34" charset="0"/>
                </a:rPr>
                <a:t>ib3</a:t>
              </a:r>
              <a:endParaRPr lang="en-IN" sz="700" b="1">
                <a:solidFill>
                  <a:schemeClr val="tx1"/>
                </a:solidFill>
                <a:latin typeface="Segoe UI" panose="020B0502040204020203" pitchFamily="34" charset="0"/>
                <a:cs typeface="Segoe UI" panose="020B0502040204020203" pitchFamily="34" charset="0"/>
              </a:endParaRPr>
            </a:p>
          </p:txBody>
        </p:sp>
        <p:sp>
          <p:nvSpPr>
            <p:cNvPr id="1042" name="Heptagon 1041">
              <a:extLst>
                <a:ext uri="{FF2B5EF4-FFF2-40B4-BE49-F238E27FC236}">
                  <a16:creationId xmlns:a16="http://schemas.microsoft.com/office/drawing/2014/main" id="{2A8FABBA-D6C4-D5AF-DF18-EE217DC11EAD}"/>
                </a:ext>
              </a:extLst>
            </p:cNvPr>
            <p:cNvSpPr/>
            <p:nvPr/>
          </p:nvSpPr>
          <p:spPr>
            <a:xfrm>
              <a:off x="2042627" y="2363119"/>
              <a:ext cx="653571" cy="653571"/>
            </a:xfrm>
            <a:prstGeom prst="hept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Segoe UI" panose="020B0502040204020203" pitchFamily="34" charset="0"/>
                  <a:cs typeface="Segoe UI" panose="020B0502040204020203" pitchFamily="34" charset="0"/>
                </a:rPr>
                <a:t>PCIe switch</a:t>
              </a:r>
              <a:endParaRPr lang="en-IN" sz="900">
                <a:latin typeface="Segoe UI" panose="020B0502040204020203" pitchFamily="34" charset="0"/>
                <a:cs typeface="Segoe UI" panose="020B0502040204020203" pitchFamily="34" charset="0"/>
              </a:endParaRPr>
            </a:p>
          </p:txBody>
        </p:sp>
        <p:sp>
          <p:nvSpPr>
            <p:cNvPr id="227" name="Heptagon 226">
              <a:extLst>
                <a:ext uri="{FF2B5EF4-FFF2-40B4-BE49-F238E27FC236}">
                  <a16:creationId xmlns:a16="http://schemas.microsoft.com/office/drawing/2014/main" id="{31F441B1-31A9-B8D1-EB86-0F15F07919BD}"/>
                </a:ext>
              </a:extLst>
            </p:cNvPr>
            <p:cNvSpPr/>
            <p:nvPr/>
          </p:nvSpPr>
          <p:spPr>
            <a:xfrm>
              <a:off x="4060262" y="2363119"/>
              <a:ext cx="653571" cy="653571"/>
            </a:xfrm>
            <a:prstGeom prst="hept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Segoe UI" panose="020B0502040204020203" pitchFamily="34" charset="0"/>
                  <a:cs typeface="Segoe UI" panose="020B0502040204020203" pitchFamily="34" charset="0"/>
                </a:rPr>
                <a:t>PCIe switch</a:t>
              </a:r>
              <a:endParaRPr lang="en-IN" sz="900">
                <a:latin typeface="Segoe UI" panose="020B0502040204020203" pitchFamily="34" charset="0"/>
                <a:cs typeface="Segoe UI" panose="020B0502040204020203" pitchFamily="34" charset="0"/>
              </a:endParaRPr>
            </a:p>
          </p:txBody>
        </p:sp>
        <p:sp>
          <p:nvSpPr>
            <p:cNvPr id="228" name="Heptagon 227">
              <a:extLst>
                <a:ext uri="{FF2B5EF4-FFF2-40B4-BE49-F238E27FC236}">
                  <a16:creationId xmlns:a16="http://schemas.microsoft.com/office/drawing/2014/main" id="{2AE5049C-9EBB-DB4A-2382-EC7D4CA0DA7C}"/>
                </a:ext>
              </a:extLst>
            </p:cNvPr>
            <p:cNvSpPr/>
            <p:nvPr/>
          </p:nvSpPr>
          <p:spPr>
            <a:xfrm>
              <a:off x="7485147" y="2363119"/>
              <a:ext cx="653571" cy="653571"/>
            </a:xfrm>
            <a:prstGeom prst="hept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Segoe UI" panose="020B0502040204020203" pitchFamily="34" charset="0"/>
                  <a:cs typeface="Segoe UI" panose="020B0502040204020203" pitchFamily="34" charset="0"/>
                </a:rPr>
                <a:t>PCIe switch</a:t>
              </a:r>
              <a:endParaRPr lang="en-IN" sz="900">
                <a:latin typeface="Segoe UI" panose="020B0502040204020203" pitchFamily="34" charset="0"/>
                <a:cs typeface="Segoe UI" panose="020B0502040204020203" pitchFamily="34" charset="0"/>
              </a:endParaRPr>
            </a:p>
          </p:txBody>
        </p:sp>
        <p:sp>
          <p:nvSpPr>
            <p:cNvPr id="229" name="Heptagon 228">
              <a:extLst>
                <a:ext uri="{FF2B5EF4-FFF2-40B4-BE49-F238E27FC236}">
                  <a16:creationId xmlns:a16="http://schemas.microsoft.com/office/drawing/2014/main" id="{E4FF6337-D726-31E5-2666-204387364AF8}"/>
                </a:ext>
              </a:extLst>
            </p:cNvPr>
            <p:cNvSpPr/>
            <p:nvPr/>
          </p:nvSpPr>
          <p:spPr>
            <a:xfrm>
              <a:off x="9502782" y="2363119"/>
              <a:ext cx="653571" cy="653571"/>
            </a:xfrm>
            <a:prstGeom prst="hept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Segoe UI" panose="020B0502040204020203" pitchFamily="34" charset="0"/>
                  <a:cs typeface="Segoe UI" panose="020B0502040204020203" pitchFamily="34" charset="0"/>
                </a:rPr>
                <a:t>PCIe switch</a:t>
              </a:r>
              <a:endParaRPr lang="en-IN" sz="900">
                <a:latin typeface="Segoe UI" panose="020B0502040204020203" pitchFamily="34" charset="0"/>
                <a:cs typeface="Segoe UI" panose="020B0502040204020203" pitchFamily="34" charset="0"/>
              </a:endParaRPr>
            </a:p>
          </p:txBody>
        </p:sp>
        <p:cxnSp>
          <p:nvCxnSpPr>
            <p:cNvPr id="1044" name="Connector: Elbow 1043">
              <a:extLst>
                <a:ext uri="{FF2B5EF4-FFF2-40B4-BE49-F238E27FC236}">
                  <a16:creationId xmlns:a16="http://schemas.microsoft.com/office/drawing/2014/main" id="{A73A57A0-9256-534A-EEAC-B68189FE9064}"/>
                </a:ext>
              </a:extLst>
            </p:cNvPr>
            <p:cNvCxnSpPr>
              <a:stCxn id="1042" idx="6"/>
              <a:endCxn id="27" idx="1"/>
            </p:cNvCxnSpPr>
            <p:nvPr/>
          </p:nvCxnSpPr>
          <p:spPr>
            <a:xfrm rot="5400000" flipH="1" flipV="1">
              <a:off x="2316785" y="1518401"/>
              <a:ext cx="897346" cy="792091"/>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44CB93B2-3427-145A-ED87-4511CB7C7EEC}"/>
                </a:ext>
              </a:extLst>
            </p:cNvPr>
            <p:cNvCxnSpPr>
              <a:stCxn id="227" idx="6"/>
              <a:endCxn id="27" idx="3"/>
            </p:cNvCxnSpPr>
            <p:nvPr/>
          </p:nvCxnSpPr>
          <p:spPr>
            <a:xfrm rot="16200000" flipV="1">
              <a:off x="3533205" y="1509275"/>
              <a:ext cx="897346" cy="810341"/>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8" name="Connector: Elbow 1047">
              <a:extLst>
                <a:ext uri="{FF2B5EF4-FFF2-40B4-BE49-F238E27FC236}">
                  <a16:creationId xmlns:a16="http://schemas.microsoft.com/office/drawing/2014/main" id="{9AF2CC30-8878-BF4C-326F-2B93971E5A51}"/>
                </a:ext>
              </a:extLst>
            </p:cNvPr>
            <p:cNvCxnSpPr>
              <a:stCxn id="1025" idx="3"/>
              <a:endCxn id="1042" idx="5"/>
            </p:cNvCxnSpPr>
            <p:nvPr/>
          </p:nvCxnSpPr>
          <p:spPr>
            <a:xfrm>
              <a:off x="1676351" y="2304523"/>
              <a:ext cx="431000" cy="188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a:extLst>
                <a:ext uri="{FF2B5EF4-FFF2-40B4-BE49-F238E27FC236}">
                  <a16:creationId xmlns:a16="http://schemas.microsoft.com/office/drawing/2014/main" id="{13A80BD1-54E7-C25F-AFE0-EA3334069365}"/>
                </a:ext>
              </a:extLst>
            </p:cNvPr>
            <p:cNvCxnSpPr>
              <a:stCxn id="203" idx="3"/>
              <a:endCxn id="1042" idx="4"/>
            </p:cNvCxnSpPr>
            <p:nvPr/>
          </p:nvCxnSpPr>
          <p:spPr>
            <a:xfrm flipV="1">
              <a:off x="1676351" y="2783435"/>
              <a:ext cx="366274" cy="161436"/>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E3F976FA-400C-B2F9-31A8-1EEF97628BD8}"/>
                </a:ext>
              </a:extLst>
            </p:cNvPr>
            <p:cNvCxnSpPr>
              <a:stCxn id="227" idx="0"/>
              <a:endCxn id="204" idx="1"/>
            </p:cNvCxnSpPr>
            <p:nvPr/>
          </p:nvCxnSpPr>
          <p:spPr>
            <a:xfrm flipV="1">
              <a:off x="4649109" y="2304523"/>
              <a:ext cx="408942" cy="188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C0DE487E-2F83-39D2-DC5D-0827914118DF}"/>
                </a:ext>
              </a:extLst>
            </p:cNvPr>
            <p:cNvCxnSpPr>
              <a:endCxn id="205" idx="1"/>
            </p:cNvCxnSpPr>
            <p:nvPr/>
          </p:nvCxnSpPr>
          <p:spPr>
            <a:xfrm>
              <a:off x="4752104" y="2813991"/>
              <a:ext cx="305947" cy="130880"/>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58BA351D-3F6E-1476-A807-C3FF6457462F}"/>
                </a:ext>
              </a:extLst>
            </p:cNvPr>
            <p:cNvCxnSpPr>
              <a:cxnSpLocks/>
              <a:stCxn id="1042" idx="3"/>
            </p:cNvCxnSpPr>
            <p:nvPr/>
          </p:nvCxnSpPr>
          <p:spPr>
            <a:xfrm rot="5400000">
              <a:off x="1671589" y="3210604"/>
              <a:ext cx="746302" cy="358480"/>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E488B796-E9A2-4A72-43AD-F77BA27D2BE9}"/>
                </a:ext>
              </a:extLst>
            </p:cNvPr>
            <p:cNvCxnSpPr>
              <a:cxnSpLocks/>
              <a:stCxn id="1042" idx="2"/>
            </p:cNvCxnSpPr>
            <p:nvPr/>
          </p:nvCxnSpPr>
          <p:spPr>
            <a:xfrm rot="16200000" flipH="1">
              <a:off x="2318223" y="3213314"/>
              <a:ext cx="746302" cy="353059"/>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a:extLst>
                <a:ext uri="{FF2B5EF4-FFF2-40B4-BE49-F238E27FC236}">
                  <a16:creationId xmlns:a16="http://schemas.microsoft.com/office/drawing/2014/main" id="{A7099565-B21C-ADD3-5897-16198BA9BE4D}"/>
                </a:ext>
              </a:extLst>
            </p:cNvPr>
            <p:cNvCxnSpPr>
              <a:cxnSpLocks/>
              <a:stCxn id="227" idx="3"/>
            </p:cNvCxnSpPr>
            <p:nvPr/>
          </p:nvCxnSpPr>
          <p:spPr>
            <a:xfrm rot="5400000">
              <a:off x="3682811" y="3204191"/>
              <a:ext cx="746302" cy="371307"/>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a:extLst>
                <a:ext uri="{FF2B5EF4-FFF2-40B4-BE49-F238E27FC236}">
                  <a16:creationId xmlns:a16="http://schemas.microsoft.com/office/drawing/2014/main" id="{0E0D98D8-D6D0-5DDF-0CE6-A80F0606E5ED}"/>
                </a:ext>
              </a:extLst>
            </p:cNvPr>
            <p:cNvCxnSpPr>
              <a:cxnSpLocks/>
              <a:stCxn id="227" idx="2"/>
            </p:cNvCxnSpPr>
            <p:nvPr/>
          </p:nvCxnSpPr>
          <p:spPr>
            <a:xfrm rot="16200000" flipH="1">
              <a:off x="4329445" y="3219728"/>
              <a:ext cx="746302" cy="340232"/>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AD8FF2C2-966E-E44B-89AB-EE4ED2792349}"/>
                </a:ext>
              </a:extLst>
            </p:cNvPr>
            <p:cNvCxnSpPr>
              <a:cxnSpLocks/>
              <a:stCxn id="1024" idx="6"/>
            </p:cNvCxnSpPr>
            <p:nvPr/>
          </p:nvCxnSpPr>
          <p:spPr>
            <a:xfrm rot="16200000" flipV="1">
              <a:off x="5037926" y="4009174"/>
              <a:ext cx="505617" cy="836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4C8F26DE-1DFF-16DF-A0F7-B7C9BE0622DD}"/>
                </a:ext>
              </a:extLst>
            </p:cNvPr>
            <p:cNvCxnSpPr>
              <a:cxnSpLocks/>
            </p:cNvCxnSpPr>
            <p:nvPr/>
          </p:nvCxnSpPr>
          <p:spPr>
            <a:xfrm rot="10800000">
              <a:off x="3870309" y="4174388"/>
              <a:ext cx="1614365" cy="695933"/>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42F9A37D-67A4-E8CA-7AC4-AEA517ADED31}"/>
                </a:ext>
              </a:extLst>
            </p:cNvPr>
            <p:cNvCxnSpPr>
              <a:cxnSpLocks/>
              <a:stCxn id="1024" idx="4"/>
            </p:cNvCxnSpPr>
            <p:nvPr/>
          </p:nvCxnSpPr>
          <p:spPr>
            <a:xfrm rot="10800000">
              <a:off x="2867905" y="4174387"/>
              <a:ext cx="2665125" cy="929866"/>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943F28AB-43B5-EFD4-F0B5-4E2218E5F661}"/>
                </a:ext>
              </a:extLst>
            </p:cNvPr>
            <p:cNvCxnSpPr>
              <a:cxnSpLocks/>
              <a:stCxn id="1024" idx="3"/>
            </p:cNvCxnSpPr>
            <p:nvPr/>
          </p:nvCxnSpPr>
          <p:spPr>
            <a:xfrm rot="5400000" flipH="1">
              <a:off x="3234331" y="2805556"/>
              <a:ext cx="1105593" cy="3843256"/>
            </a:xfrm>
            <a:prstGeom prst="bentConnector3">
              <a:avLst>
                <a:gd name="adj1" fmla="val -20677"/>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51F55846-CEB5-2028-25BF-AB9FE1576C01}"/>
                </a:ext>
              </a:extLst>
            </p:cNvPr>
            <p:cNvCxnSpPr>
              <a:stCxn id="228" idx="6"/>
              <a:endCxn id="34" idx="1"/>
            </p:cNvCxnSpPr>
            <p:nvPr/>
          </p:nvCxnSpPr>
          <p:spPr>
            <a:xfrm rot="5400000" flipH="1" flipV="1">
              <a:off x="7769263" y="1513279"/>
              <a:ext cx="892511" cy="807170"/>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onnector: Elbow 251">
              <a:extLst>
                <a:ext uri="{FF2B5EF4-FFF2-40B4-BE49-F238E27FC236}">
                  <a16:creationId xmlns:a16="http://schemas.microsoft.com/office/drawing/2014/main" id="{EDA11605-CDE5-9201-A305-DA81D45F5EDB}"/>
                </a:ext>
              </a:extLst>
            </p:cNvPr>
            <p:cNvCxnSpPr>
              <a:stCxn id="229" idx="6"/>
              <a:endCxn id="34" idx="3"/>
            </p:cNvCxnSpPr>
            <p:nvPr/>
          </p:nvCxnSpPr>
          <p:spPr>
            <a:xfrm rot="16200000" flipV="1">
              <a:off x="8985682" y="1519233"/>
              <a:ext cx="892511" cy="795262"/>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07CE40D5-0F74-A0C8-B133-E1E63AFCE11B}"/>
                </a:ext>
              </a:extLst>
            </p:cNvPr>
            <p:cNvCxnSpPr>
              <a:stCxn id="206" idx="3"/>
              <a:endCxn id="228" idx="5"/>
            </p:cNvCxnSpPr>
            <p:nvPr/>
          </p:nvCxnSpPr>
          <p:spPr>
            <a:xfrm>
              <a:off x="7133950" y="2304523"/>
              <a:ext cx="415921" cy="188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47F49A85-68B1-1857-07D1-BE7CAB8D3BE8}"/>
                </a:ext>
              </a:extLst>
            </p:cNvPr>
            <p:cNvCxnSpPr>
              <a:stCxn id="207" idx="3"/>
              <a:endCxn id="228" idx="4"/>
            </p:cNvCxnSpPr>
            <p:nvPr/>
          </p:nvCxnSpPr>
          <p:spPr>
            <a:xfrm flipV="1">
              <a:off x="7133950" y="2783435"/>
              <a:ext cx="351195" cy="161436"/>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B874D285-6F4A-4F6F-D057-294EBE41EAAE}"/>
                </a:ext>
              </a:extLst>
            </p:cNvPr>
            <p:cNvCxnSpPr>
              <a:stCxn id="208" idx="1"/>
              <a:endCxn id="229" idx="0"/>
            </p:cNvCxnSpPr>
            <p:nvPr/>
          </p:nvCxnSpPr>
          <p:spPr>
            <a:xfrm rot="10800000" flipV="1">
              <a:off x="10091630" y="2304523"/>
              <a:ext cx="424021" cy="188044"/>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DF94CF71-55D4-8D8C-0B5C-F16AF6F1D4E6}"/>
                </a:ext>
              </a:extLst>
            </p:cNvPr>
            <p:cNvCxnSpPr>
              <a:stCxn id="229" idx="1"/>
              <a:endCxn id="209" idx="1"/>
            </p:cNvCxnSpPr>
            <p:nvPr/>
          </p:nvCxnSpPr>
          <p:spPr>
            <a:xfrm>
              <a:off x="10156355" y="2783435"/>
              <a:ext cx="359295" cy="161436"/>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97EDB347-505F-88C0-54F1-FFA98BFFC738}"/>
                </a:ext>
              </a:extLst>
            </p:cNvPr>
            <p:cNvCxnSpPr>
              <a:cxnSpLocks/>
              <a:stCxn id="228" idx="3"/>
            </p:cNvCxnSpPr>
            <p:nvPr/>
          </p:nvCxnSpPr>
          <p:spPr>
            <a:xfrm rot="5400000">
              <a:off x="7121648" y="3218143"/>
              <a:ext cx="746302" cy="343402"/>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C75DE349-F1F4-79FA-30CE-89C32C257F83}"/>
                </a:ext>
              </a:extLst>
            </p:cNvPr>
            <p:cNvCxnSpPr>
              <a:cxnSpLocks/>
              <a:stCxn id="228" idx="2"/>
            </p:cNvCxnSpPr>
            <p:nvPr/>
          </p:nvCxnSpPr>
          <p:spPr>
            <a:xfrm rot="16200000" flipH="1">
              <a:off x="7768283" y="3205775"/>
              <a:ext cx="746302" cy="368138"/>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C63E845E-19A5-B799-D005-D659104497A5}"/>
                </a:ext>
              </a:extLst>
            </p:cNvPr>
            <p:cNvCxnSpPr>
              <a:cxnSpLocks/>
              <a:stCxn id="229" idx="3"/>
            </p:cNvCxnSpPr>
            <p:nvPr/>
          </p:nvCxnSpPr>
          <p:spPr>
            <a:xfrm rot="5400000">
              <a:off x="9132871" y="3211731"/>
              <a:ext cx="746302" cy="356227"/>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C605DCE4-92CA-40AA-9EB8-3CE1ED2C1391}"/>
                </a:ext>
              </a:extLst>
            </p:cNvPr>
            <p:cNvCxnSpPr>
              <a:cxnSpLocks/>
              <a:stCxn id="229" idx="2"/>
            </p:cNvCxnSpPr>
            <p:nvPr/>
          </p:nvCxnSpPr>
          <p:spPr>
            <a:xfrm rot="16200000" flipH="1">
              <a:off x="9779505" y="3212188"/>
              <a:ext cx="746302" cy="355312"/>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8D5BF0B0-0132-7A08-5753-C159F3D66C3E}"/>
                </a:ext>
              </a:extLst>
            </p:cNvPr>
            <p:cNvCxnSpPr>
              <a:cxnSpLocks/>
              <a:stCxn id="1024" idx="7"/>
            </p:cNvCxnSpPr>
            <p:nvPr/>
          </p:nvCxnSpPr>
          <p:spPr>
            <a:xfrm rot="5400000" flipH="1" flipV="1">
              <a:off x="6650363" y="4007270"/>
              <a:ext cx="505617" cy="839853"/>
            </a:xfrm>
            <a:prstGeom prst="bentConnector3">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6" name="Connector: Elbow 1055">
              <a:extLst>
                <a:ext uri="{FF2B5EF4-FFF2-40B4-BE49-F238E27FC236}">
                  <a16:creationId xmlns:a16="http://schemas.microsoft.com/office/drawing/2014/main" id="{D46C1C13-29F3-D9B8-8644-0331D3785AE2}"/>
                </a:ext>
              </a:extLst>
            </p:cNvPr>
            <p:cNvCxnSpPr>
              <a:cxnSpLocks/>
            </p:cNvCxnSpPr>
            <p:nvPr/>
          </p:nvCxnSpPr>
          <p:spPr>
            <a:xfrm flipV="1">
              <a:off x="6658972" y="4174387"/>
              <a:ext cx="1666531" cy="681344"/>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8" name="Connector: Elbow 1057">
              <a:extLst>
                <a:ext uri="{FF2B5EF4-FFF2-40B4-BE49-F238E27FC236}">
                  <a16:creationId xmlns:a16="http://schemas.microsoft.com/office/drawing/2014/main" id="{1B108630-8448-7A72-4842-1544ADF6B652}"/>
                </a:ext>
              </a:extLst>
            </p:cNvPr>
            <p:cNvCxnSpPr>
              <a:cxnSpLocks/>
              <a:stCxn id="1024" idx="1"/>
            </p:cNvCxnSpPr>
            <p:nvPr/>
          </p:nvCxnSpPr>
          <p:spPr>
            <a:xfrm flipV="1">
              <a:off x="6658972" y="4174387"/>
              <a:ext cx="2668936" cy="929866"/>
            </a:xfrm>
            <a:prstGeom prst="bentConnector2">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0" name="Connector: Elbow 1059">
              <a:extLst>
                <a:ext uri="{FF2B5EF4-FFF2-40B4-BE49-F238E27FC236}">
                  <a16:creationId xmlns:a16="http://schemas.microsoft.com/office/drawing/2014/main" id="{E353F045-F09B-7AE1-E6EC-3BCF3270D17D}"/>
                </a:ext>
              </a:extLst>
            </p:cNvPr>
            <p:cNvCxnSpPr>
              <a:cxnSpLocks/>
              <a:stCxn id="1024" idx="2"/>
            </p:cNvCxnSpPr>
            <p:nvPr/>
          </p:nvCxnSpPr>
          <p:spPr>
            <a:xfrm rot="5400000" flipH="1" flipV="1">
              <a:off x="7853981" y="2803650"/>
              <a:ext cx="1105593" cy="3847067"/>
            </a:xfrm>
            <a:prstGeom prst="bentConnector3">
              <a:avLst>
                <a:gd name="adj1" fmla="val -20677"/>
              </a:avLst>
            </a:prstGeom>
            <a:ln>
              <a:solidFill>
                <a:srgbClr val="FFFB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826FBC5F-A7B3-EF60-0521-32410A7DD830}"/>
                </a:ext>
              </a:extLst>
            </p:cNvPr>
            <p:cNvCxnSpPr>
              <a:cxnSpLocks/>
            </p:cNvCxnSpPr>
            <p:nvPr/>
          </p:nvCxnSpPr>
          <p:spPr>
            <a:xfrm>
              <a:off x="4639781" y="1501081"/>
              <a:ext cx="2881590" cy="0"/>
            </a:xfrm>
            <a:prstGeom prst="straightConnector1">
              <a:avLst/>
            </a:prstGeom>
            <a:ln w="28575">
              <a:solidFill>
                <a:srgbClr val="EF87E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a16="http://schemas.microsoft.com/office/drawing/2014/main" id="{5EAB2EC2-1948-6104-818F-65BED6BF36C6}"/>
                </a:ext>
                <a:ext uri="{C183D7F6-B498-43B3-948B-1728B52AA6E4}">
                  <adec:decorative xmlns:adec="http://schemas.microsoft.com/office/drawing/2017/decorative" val="1"/>
                </a:ext>
              </a:extLst>
            </p:cNvPr>
            <p:cNvSpPr/>
            <p:nvPr/>
          </p:nvSpPr>
          <p:spPr>
            <a:xfrm>
              <a:off x="4241616" y="1178179"/>
              <a:ext cx="3677920" cy="677108"/>
            </a:xfrm>
            <a:prstGeom prst="rect">
              <a:avLst/>
            </a:prstGeom>
          </p:spPr>
          <p:txBody>
            <a:bodyPr wrap="square">
              <a:spAutoFit/>
            </a:bodyPr>
            <a:lstStyle/>
            <a:p>
              <a:pPr algn="ctr">
                <a:spcAft>
                  <a:spcPts val="1200"/>
                </a:spcAft>
                <a:defRPr/>
              </a:pPr>
              <a:r>
                <a:rPr kumimoji="0" lang="en-US" sz="1400" b="0" i="0" u="none" strike="noStrike" kern="1200" cap="none" spc="0" normalizeH="0" baseline="0" noProof="0">
                  <a:ln>
                    <a:noFill/>
                  </a:ln>
                  <a:solidFill>
                    <a:srgbClr val="FFFFFF">
                      <a:lumMod val="95000"/>
                    </a:srgbClr>
                  </a:solidFill>
                  <a:effectLst/>
                  <a:uLnTx/>
                  <a:uFillTx/>
                  <a:latin typeface="Segoe UI Semibold" panose="020B0702040204020203" pitchFamily="34" charset="0"/>
                  <a:cs typeface="Segoe UI Semibold" panose="020B0702040204020203" pitchFamily="34" charset="0"/>
                </a:rPr>
                <a:t>Total InfiniBand BW</a:t>
              </a:r>
            </a:p>
            <a:p>
              <a:pPr algn="ctr">
                <a:spcAft>
                  <a:spcPts val="1200"/>
                </a:spcAft>
                <a:defRPr/>
              </a:pPr>
              <a:r>
                <a:rPr lang="en-US" sz="1400">
                  <a:solidFill>
                    <a:srgbClr val="FFFFFF">
                      <a:lumMod val="95000"/>
                    </a:srgbClr>
                  </a:solidFill>
                  <a:latin typeface="Segoe UI Semibold" panose="020B0702040204020203" pitchFamily="34" charset="0"/>
                  <a:cs typeface="Segoe UI Semibold" panose="020B0702040204020203" pitchFamily="34" charset="0"/>
                </a:rPr>
                <a:t>1.6Tb/s = 8 x 200Gb/s</a:t>
              </a:r>
              <a:endParaRPr kumimoji="0" lang="en-US" sz="1400" b="0" i="0" u="none" strike="noStrike" kern="1200" cap="none" spc="0" normalizeH="0" baseline="0" noProof="0">
                <a:ln>
                  <a:noFill/>
                </a:ln>
                <a:solidFill>
                  <a:srgbClr val="FFFFFF">
                    <a:lumMod val="95000"/>
                  </a:srgbClr>
                </a:solidFill>
                <a:effectLst/>
                <a:uLnTx/>
                <a:uFillTx/>
                <a:latin typeface="Segoe UI Semibold" panose="020B0702040204020203" pitchFamily="34" charset="0"/>
                <a:cs typeface="Segoe UI Semibold" panose="020B0702040204020203" pitchFamily="34" charset="0"/>
              </a:endParaRPr>
            </a:p>
          </p:txBody>
        </p:sp>
        <p:sp>
          <p:nvSpPr>
            <p:cNvPr id="296" name="Rectangle 295">
              <a:extLst>
                <a:ext uri="{FF2B5EF4-FFF2-40B4-BE49-F238E27FC236}">
                  <a16:creationId xmlns:a16="http://schemas.microsoft.com/office/drawing/2014/main" id="{90066935-F5A0-79A1-D221-3075EA521042}"/>
                </a:ext>
                <a:ext uri="{C183D7F6-B498-43B3-948B-1728B52AA6E4}">
                  <adec:decorative xmlns:adec="http://schemas.microsoft.com/office/drawing/2017/decorative" val="1"/>
                </a:ext>
              </a:extLst>
            </p:cNvPr>
            <p:cNvSpPr/>
            <p:nvPr/>
          </p:nvSpPr>
          <p:spPr>
            <a:xfrm>
              <a:off x="5080313" y="4141793"/>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297" name="Rectangle 296">
              <a:extLst>
                <a:ext uri="{FF2B5EF4-FFF2-40B4-BE49-F238E27FC236}">
                  <a16:creationId xmlns:a16="http://schemas.microsoft.com/office/drawing/2014/main" id="{7BE23766-8B1E-6BFD-251E-603DB11FC489}"/>
                </a:ext>
                <a:ext uri="{C183D7F6-B498-43B3-948B-1728B52AA6E4}">
                  <adec:decorative xmlns:adec="http://schemas.microsoft.com/office/drawing/2017/decorative" val="1"/>
                </a:ext>
              </a:extLst>
            </p:cNvPr>
            <p:cNvSpPr/>
            <p:nvPr/>
          </p:nvSpPr>
          <p:spPr>
            <a:xfrm>
              <a:off x="6289050" y="4141793"/>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298" name="Rectangle 297">
              <a:extLst>
                <a:ext uri="{FF2B5EF4-FFF2-40B4-BE49-F238E27FC236}">
                  <a16:creationId xmlns:a16="http://schemas.microsoft.com/office/drawing/2014/main" id="{07960FB7-2584-E707-EAAD-B44AF1605AE2}"/>
                </a:ext>
                <a:ext uri="{C183D7F6-B498-43B3-948B-1728B52AA6E4}">
                  <adec:decorative xmlns:adec="http://schemas.microsoft.com/office/drawing/2017/decorative" val="1"/>
                </a:ext>
              </a:extLst>
            </p:cNvPr>
            <p:cNvSpPr/>
            <p:nvPr/>
          </p:nvSpPr>
          <p:spPr>
            <a:xfrm>
              <a:off x="4240820" y="4560803"/>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299" name="Rectangle 298">
              <a:extLst>
                <a:ext uri="{FF2B5EF4-FFF2-40B4-BE49-F238E27FC236}">
                  <a16:creationId xmlns:a16="http://schemas.microsoft.com/office/drawing/2014/main" id="{84AC7A42-5464-7C58-FE8D-B8D43632F447}"/>
                </a:ext>
                <a:ext uri="{C183D7F6-B498-43B3-948B-1728B52AA6E4}">
                  <adec:decorative xmlns:adec="http://schemas.microsoft.com/office/drawing/2017/decorative" val="1"/>
                </a:ext>
              </a:extLst>
            </p:cNvPr>
            <p:cNvSpPr/>
            <p:nvPr/>
          </p:nvSpPr>
          <p:spPr>
            <a:xfrm>
              <a:off x="7055566" y="4560803"/>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00" name="Rectangle 299">
              <a:extLst>
                <a:ext uri="{FF2B5EF4-FFF2-40B4-BE49-F238E27FC236}">
                  <a16:creationId xmlns:a16="http://schemas.microsoft.com/office/drawing/2014/main" id="{A1FDE3C1-9768-776F-D64B-B0A705631195}"/>
                </a:ext>
                <a:ext uri="{C183D7F6-B498-43B3-948B-1728B52AA6E4}">
                  <adec:decorative xmlns:adec="http://schemas.microsoft.com/office/drawing/2017/decorative" val="1"/>
                </a:ext>
              </a:extLst>
            </p:cNvPr>
            <p:cNvSpPr/>
            <p:nvPr/>
          </p:nvSpPr>
          <p:spPr>
            <a:xfrm>
              <a:off x="2892663" y="4744262"/>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01" name="Rectangle 300">
              <a:extLst>
                <a:ext uri="{FF2B5EF4-FFF2-40B4-BE49-F238E27FC236}">
                  <a16:creationId xmlns:a16="http://schemas.microsoft.com/office/drawing/2014/main" id="{82FDE0C5-4874-EB27-5E74-518129D16C83}"/>
                </a:ext>
                <a:ext uri="{C183D7F6-B498-43B3-948B-1728B52AA6E4}">
                  <adec:decorative xmlns:adec="http://schemas.microsoft.com/office/drawing/2017/decorative" val="1"/>
                </a:ext>
              </a:extLst>
            </p:cNvPr>
            <p:cNvSpPr/>
            <p:nvPr/>
          </p:nvSpPr>
          <p:spPr>
            <a:xfrm>
              <a:off x="8510758" y="4755064"/>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02" name="Rectangle 301">
              <a:extLst>
                <a:ext uri="{FF2B5EF4-FFF2-40B4-BE49-F238E27FC236}">
                  <a16:creationId xmlns:a16="http://schemas.microsoft.com/office/drawing/2014/main" id="{75A9C67A-3154-750E-1267-64455A47FCA7}"/>
                </a:ext>
                <a:ext uri="{C183D7F6-B498-43B3-948B-1728B52AA6E4}">
                  <adec:decorative xmlns:adec="http://schemas.microsoft.com/office/drawing/2017/decorative" val="1"/>
                </a:ext>
              </a:extLst>
            </p:cNvPr>
            <p:cNvSpPr/>
            <p:nvPr/>
          </p:nvSpPr>
          <p:spPr>
            <a:xfrm>
              <a:off x="2053170" y="5163272"/>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03" name="Rectangle 302">
              <a:extLst>
                <a:ext uri="{FF2B5EF4-FFF2-40B4-BE49-F238E27FC236}">
                  <a16:creationId xmlns:a16="http://schemas.microsoft.com/office/drawing/2014/main" id="{DB1905CB-A1D3-CEDF-573D-91DC19DE29F5}"/>
                </a:ext>
                <a:ext uri="{C183D7F6-B498-43B3-948B-1728B52AA6E4}">
                  <adec:decorative xmlns:adec="http://schemas.microsoft.com/office/drawing/2017/decorative" val="1"/>
                </a:ext>
              </a:extLst>
            </p:cNvPr>
            <p:cNvSpPr/>
            <p:nvPr/>
          </p:nvSpPr>
          <p:spPr>
            <a:xfrm>
              <a:off x="9277274" y="5174074"/>
              <a:ext cx="873342" cy="276999"/>
            </a:xfrm>
            <a:prstGeom prst="rect">
              <a:avLst/>
            </a:prstGeom>
          </p:spPr>
          <p:txBody>
            <a:bodyPr wrap="square">
              <a:spAutoFit/>
            </a:bodyPr>
            <a:lstStyle/>
            <a:p>
              <a:pPr algn="ctr">
                <a:spcAft>
                  <a:spcPts val="1200"/>
                </a:spcAft>
                <a:defRPr/>
              </a:pPr>
              <a:r>
                <a:rPr kumimoji="0" lang="en-US" sz="1200" b="0" i="0" u="none" strike="noStrike" kern="1200" cap="none" spc="0" normalizeH="0" baseline="0" noProof="0">
                  <a:ln>
                    <a:noFill/>
                  </a:ln>
                  <a:solidFill>
                    <a:srgbClr val="FFFFFF">
                      <a:lumMod val="95000"/>
                    </a:srgbClr>
                  </a:solidFill>
                  <a:effectLst/>
                  <a:uLnTx/>
                  <a:uFillTx/>
                  <a:latin typeface="Segoe UI" panose="020B0502040204020203" pitchFamily="34" charset="0"/>
                  <a:cs typeface="Segoe UI" panose="020B0502040204020203" pitchFamily="34" charset="0"/>
                </a:rPr>
                <a:t>300Gb/s</a:t>
              </a:r>
            </a:p>
          </p:txBody>
        </p:sp>
        <p:sp>
          <p:nvSpPr>
            <p:cNvPr id="312" name="Rectangle 311">
              <a:extLst>
                <a:ext uri="{FF2B5EF4-FFF2-40B4-BE49-F238E27FC236}">
                  <a16:creationId xmlns:a16="http://schemas.microsoft.com/office/drawing/2014/main" id="{9154A681-9EBC-2661-5B53-63A8F88E9775}"/>
                </a:ext>
                <a:ext uri="{C183D7F6-B498-43B3-948B-1728B52AA6E4}">
                  <adec:decorative xmlns:adec="http://schemas.microsoft.com/office/drawing/2017/decorative" val="1"/>
                </a:ext>
              </a:extLst>
            </p:cNvPr>
            <p:cNvSpPr/>
            <p:nvPr/>
          </p:nvSpPr>
          <p:spPr>
            <a:xfrm>
              <a:off x="5107899" y="5691371"/>
              <a:ext cx="1945354" cy="307777"/>
            </a:xfrm>
            <a:prstGeom prst="rect">
              <a:avLst/>
            </a:prstGeom>
          </p:spPr>
          <p:txBody>
            <a:bodyPr wrap="square">
              <a:spAutoFit/>
            </a:bodyPr>
            <a:lstStyle/>
            <a:p>
              <a:pPr algn="ctr">
                <a:spcAft>
                  <a:spcPts val="1200"/>
                </a:spcAft>
                <a:defRPr/>
              </a:pPr>
              <a:r>
                <a:rPr kumimoji="0" lang="en-US" sz="1400" b="0" i="0" u="none" strike="noStrike" kern="1200" cap="none" spc="0" normalizeH="0" baseline="0" noProof="0" err="1">
                  <a:ln>
                    <a:noFill/>
                  </a:ln>
                  <a:solidFill>
                    <a:srgbClr val="FFFFFF">
                      <a:lumMod val="95000"/>
                    </a:srgbClr>
                  </a:solidFill>
                  <a:effectLst/>
                  <a:uLnTx/>
                  <a:uFillTx/>
                  <a:latin typeface="Segoe UI Semibold" panose="020B0702040204020203" pitchFamily="34" charset="0"/>
                  <a:cs typeface="Segoe UI Semibold" panose="020B0702040204020203" pitchFamily="34" charset="0"/>
                </a:rPr>
                <a:t>NVLink</a:t>
              </a:r>
              <a:r>
                <a:rPr lang="en-US" sz="1400">
                  <a:solidFill>
                    <a:srgbClr val="FFFFFF">
                      <a:lumMod val="95000"/>
                    </a:srgbClr>
                  </a:solidFill>
                  <a:latin typeface="Segoe UI Semibold" panose="020B0702040204020203" pitchFamily="34" charset="0"/>
                  <a:cs typeface="Segoe UI Semibold" panose="020B0702040204020203" pitchFamily="34" charset="0"/>
                </a:rPr>
                <a:t>3 connectivity</a:t>
              </a:r>
              <a:endParaRPr kumimoji="0" lang="en-US" sz="1400" b="0" i="0" u="none" strike="noStrike" kern="1200" cap="none" spc="0" normalizeH="0" baseline="0" noProof="0">
                <a:ln>
                  <a:noFill/>
                </a:ln>
                <a:solidFill>
                  <a:srgbClr val="FFFFFF">
                    <a:lumMod val="95000"/>
                  </a:srgbClr>
                </a:solidFill>
                <a:effectLst/>
                <a:uLnTx/>
                <a:uFillTx/>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77298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313"/>
                                        </p:tgtEl>
                                        <p:attrNameLst>
                                          <p:attrName>style.visibility</p:attrName>
                                        </p:attrNameLst>
                                      </p:cBhvr>
                                      <p:to>
                                        <p:strVal val="visible"/>
                                      </p:to>
                                    </p:set>
                                    <p:anim calcmode="lin" valueType="num">
                                      <p:cBhvr additive="base">
                                        <p:cTn id="10" dur="1000" fill="hold"/>
                                        <p:tgtEl>
                                          <p:spTgt spid="313"/>
                                        </p:tgtEl>
                                        <p:attrNameLst>
                                          <p:attrName>ppt_x</p:attrName>
                                        </p:attrNameLst>
                                      </p:cBhvr>
                                      <p:tavLst>
                                        <p:tav tm="0">
                                          <p:val>
                                            <p:strVal val="1+#ppt_w/2"/>
                                          </p:val>
                                        </p:tav>
                                        <p:tav tm="100000">
                                          <p:val>
                                            <p:strVal val="#ppt_x"/>
                                          </p:val>
                                        </p:tav>
                                      </p:tavLst>
                                    </p:anim>
                                    <p:anim calcmode="lin" valueType="num">
                                      <p:cBhvr additive="base">
                                        <p:cTn id="11" dur="1000" fill="hold"/>
                                        <p:tgtEl>
                                          <p:spTgt spid="313"/>
                                        </p:tgtEl>
                                        <p:attrNameLst>
                                          <p:attrName>ppt_y</p:attrName>
                                        </p:attrNameLst>
                                      </p:cBhvr>
                                      <p:tavLst>
                                        <p:tav tm="0">
                                          <p:val>
                                            <p:strVal val="#ppt_y"/>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51B7-F807-7EF0-D176-2852C955D0A8}"/>
              </a:ext>
            </a:extLst>
          </p:cNvPr>
          <p:cNvSpPr>
            <a:spLocks noGrp="1"/>
          </p:cNvSpPr>
          <p:nvPr>
            <p:ph type="title"/>
          </p:nvPr>
        </p:nvSpPr>
        <p:spPr/>
        <p:txBody>
          <a:bodyPr/>
          <a:lstStyle/>
          <a:p>
            <a:r>
              <a:rPr lang="en-US" dirty="0">
                <a:latin typeface="Segoe UI Semibold"/>
                <a:cs typeface="Segoe UI Semibold"/>
              </a:rPr>
              <a:t>Optimizer required memory </a:t>
            </a:r>
            <a:endParaRPr lang="en-US" dirty="0"/>
          </a:p>
        </p:txBody>
      </p:sp>
      <p:pic>
        <p:nvPicPr>
          <p:cNvPr id="3" name="Picture 2" descr="A screenshot of a computer&#10;&#10;Description automatically generated">
            <a:extLst>
              <a:ext uri="{FF2B5EF4-FFF2-40B4-BE49-F238E27FC236}">
                <a16:creationId xmlns:a16="http://schemas.microsoft.com/office/drawing/2014/main" id="{6EF0F936-FBDB-50C3-D1CC-459EA1A4E410}"/>
              </a:ext>
            </a:extLst>
          </p:cNvPr>
          <p:cNvPicPr>
            <a:picLocks noChangeAspect="1"/>
          </p:cNvPicPr>
          <p:nvPr/>
        </p:nvPicPr>
        <p:blipFill>
          <a:blip r:embed="rId2"/>
          <a:stretch>
            <a:fillRect/>
          </a:stretch>
        </p:blipFill>
        <p:spPr>
          <a:xfrm>
            <a:off x="74913" y="1542576"/>
            <a:ext cx="12118367" cy="3896957"/>
          </a:xfrm>
          <a:prstGeom prst="rect">
            <a:avLst/>
          </a:prstGeom>
        </p:spPr>
      </p:pic>
    </p:spTree>
    <p:extLst>
      <p:ext uri="{BB962C8B-B14F-4D97-AF65-F5344CB8AC3E}">
        <p14:creationId xmlns:p14="http://schemas.microsoft.com/office/powerpoint/2010/main" val="162091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DF13-F9D9-02A7-CE23-9C85EFA22068}"/>
              </a:ext>
            </a:extLst>
          </p:cNvPr>
          <p:cNvSpPr>
            <a:spLocks noGrp="1"/>
          </p:cNvSpPr>
          <p:nvPr>
            <p:ph type="title"/>
          </p:nvPr>
        </p:nvSpPr>
        <p:spPr/>
        <p:txBody>
          <a:bodyPr/>
          <a:lstStyle/>
          <a:p>
            <a:endParaRPr lang="en-US"/>
          </a:p>
        </p:txBody>
      </p:sp>
      <p:pic>
        <p:nvPicPr>
          <p:cNvPr id="3" name="Picture 2" descr="A close up of a device&#10;&#10;Description automatically generated">
            <a:extLst>
              <a:ext uri="{FF2B5EF4-FFF2-40B4-BE49-F238E27FC236}">
                <a16:creationId xmlns:a16="http://schemas.microsoft.com/office/drawing/2014/main" id="{CEA99342-A9A5-2C3D-77D8-D340FC3A6C94}"/>
              </a:ext>
            </a:extLst>
          </p:cNvPr>
          <p:cNvPicPr>
            <a:picLocks noChangeAspect="1"/>
          </p:cNvPicPr>
          <p:nvPr/>
        </p:nvPicPr>
        <p:blipFill>
          <a:blip r:embed="rId2"/>
          <a:stretch>
            <a:fillRect/>
          </a:stretch>
        </p:blipFill>
        <p:spPr>
          <a:xfrm>
            <a:off x="733163" y="1654510"/>
            <a:ext cx="11013896" cy="3313782"/>
          </a:xfrm>
          <a:prstGeom prst="rect">
            <a:avLst/>
          </a:prstGeom>
        </p:spPr>
      </p:pic>
    </p:spTree>
    <p:extLst>
      <p:ext uri="{BB962C8B-B14F-4D97-AF65-F5344CB8AC3E}">
        <p14:creationId xmlns:p14="http://schemas.microsoft.com/office/powerpoint/2010/main" val="397373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4" name="Freeform: Shape 23">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6" name="Freeform: Shape 25">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8" name="Rectangle 2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nes and dots connected representing a network">
            <a:extLst>
              <a:ext uri="{FF2B5EF4-FFF2-40B4-BE49-F238E27FC236}">
                <a16:creationId xmlns:a16="http://schemas.microsoft.com/office/drawing/2014/main" id="{C1CE1C65-223D-47C1-1EE3-B61F9D4C101D}"/>
              </a:ext>
            </a:extLst>
          </p:cNvPr>
          <p:cNvPicPr>
            <a:picLocks noChangeAspect="1"/>
          </p:cNvPicPr>
          <p:nvPr/>
        </p:nvPicPr>
        <p:blipFill rotWithShape="1">
          <a:blip r:embed="rId2"/>
          <a:srcRect l="25521" r="22422"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30" name="Freeform: Shape 29">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TextBox 2">
            <a:extLst>
              <a:ext uri="{FF2B5EF4-FFF2-40B4-BE49-F238E27FC236}">
                <a16:creationId xmlns:a16="http://schemas.microsoft.com/office/drawing/2014/main" id="{A028E2CC-4250-6483-8584-5B758EDD9D47}"/>
              </a:ext>
            </a:extLst>
          </p:cNvPr>
          <p:cNvSpPr txBox="1"/>
          <p:nvPr/>
        </p:nvSpPr>
        <p:spPr>
          <a:xfrm>
            <a:off x="762000" y="2286000"/>
            <a:ext cx="5334000" cy="381000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5000"/>
              </a:lnSpc>
              <a:spcAft>
                <a:spcPts val="600"/>
              </a:spcAft>
              <a:buFont typeface="Arial" panose="020B0604020202020204" pitchFamily="34" charset="0"/>
              <a:buChar char="•"/>
            </a:pPr>
            <a:r>
              <a:rPr lang="en-US" sz="1700">
                <a:solidFill>
                  <a:schemeClr val="tx1">
                    <a:alpha val="70000"/>
                  </a:schemeClr>
                </a:solidFill>
              </a:rPr>
              <a:t>Collective operations serve as fundamental elements for interaction patterns, commonly utilized in Single Program, Multiple Data (SPMD) algorithms within the parallel programming sphere. They are critical for efficient communication and data exchange among multiple processes in a parallel computing environment. One key implementation of collective operations is found in the Message Passing Interface (MPI) which facilitates these operations across different processes​</a:t>
            </a:r>
            <a:r>
              <a:rPr lang="en-US" sz="1700">
                <a:solidFill>
                  <a:schemeClr val="tx1">
                    <a:alpha val="70000"/>
                  </a:schemeClr>
                </a:solidFill>
                <a:hlinkClick r:id="rId3"/>
              </a:rPr>
              <a:t>1</a:t>
            </a:r>
            <a:r>
              <a:rPr lang="en-US" sz="1700">
                <a:solidFill>
                  <a:schemeClr val="tx1">
                    <a:alpha val="70000"/>
                  </a:schemeClr>
                </a:solidFill>
              </a:rPr>
              <a:t>​.</a:t>
            </a:r>
          </a:p>
        </p:txBody>
      </p:sp>
      <p:sp>
        <p:nvSpPr>
          <p:cNvPr id="2" name="Title 1">
            <a:extLst>
              <a:ext uri="{FF2B5EF4-FFF2-40B4-BE49-F238E27FC236}">
                <a16:creationId xmlns:a16="http://schemas.microsoft.com/office/drawing/2014/main" id="{55F90A50-D7DF-9886-47C8-426730AB9457}"/>
              </a:ext>
            </a:extLst>
          </p:cNvPr>
          <p:cNvSpPr>
            <a:spLocks noGrp="1"/>
          </p:cNvSpPr>
          <p:nvPr>
            <p:ph type="title"/>
          </p:nvPr>
        </p:nvSpPr>
        <p:spPr>
          <a:xfrm>
            <a:off x="762000" y="762000"/>
            <a:ext cx="5334000" cy="1524000"/>
          </a:xfrm>
        </p:spPr>
        <p:txBody>
          <a:bodyPr vert="horz" lIns="91440" tIns="45720" rIns="91440" bIns="45720" rtlCol="0" anchor="ctr">
            <a:normAutofit/>
          </a:bodyPr>
          <a:lstStyle/>
          <a:p>
            <a:r>
              <a:rPr lang="en-US" sz="3200">
                <a:latin typeface="+mj-lt"/>
                <a:cs typeface="+mj-cs"/>
                <a:hlinkClick r:id="rId4"/>
              </a:rPr>
              <a:t>Collective operation - Wikipedia</a:t>
            </a:r>
            <a:endParaRPr lang="en-US" sz="3200">
              <a:latin typeface="+mj-lt"/>
              <a:cs typeface="+mj-cs"/>
            </a:endParaRPr>
          </a:p>
        </p:txBody>
      </p:sp>
    </p:spTree>
    <p:extLst>
      <p:ext uri="{BB962C8B-B14F-4D97-AF65-F5344CB8AC3E}">
        <p14:creationId xmlns:p14="http://schemas.microsoft.com/office/powerpoint/2010/main" val="3289096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4DAD23E-64C5-4359-9BC6-99D9D6C64507}"/>
              </a:ext>
            </a:extLst>
          </p:cNvPr>
          <p:cNvGraphicFramePr>
            <a:graphicFrameLocks noGrp="1"/>
          </p:cNvGraphicFramePr>
          <p:nvPr/>
        </p:nvGraphicFramePr>
        <p:xfrm>
          <a:off x="758077" y="1185452"/>
          <a:ext cx="10675845" cy="4163803"/>
        </p:xfrm>
        <a:graphic>
          <a:graphicData uri="http://schemas.openxmlformats.org/drawingml/2006/table">
            <a:tbl>
              <a:tblPr firstRow="1" bandRow="1">
                <a:tableStyleId>{5C22544A-7EE6-4342-B048-85BDC9FD1C3A}</a:tableStyleId>
              </a:tblPr>
              <a:tblGrid>
                <a:gridCol w="1289798">
                  <a:extLst>
                    <a:ext uri="{9D8B030D-6E8A-4147-A177-3AD203B41FA5}">
                      <a16:colId xmlns:a16="http://schemas.microsoft.com/office/drawing/2014/main" val="20000"/>
                    </a:ext>
                  </a:extLst>
                </a:gridCol>
                <a:gridCol w="1613380">
                  <a:extLst>
                    <a:ext uri="{9D8B030D-6E8A-4147-A177-3AD203B41FA5}">
                      <a16:colId xmlns:a16="http://schemas.microsoft.com/office/drawing/2014/main" val="20001"/>
                    </a:ext>
                  </a:extLst>
                </a:gridCol>
                <a:gridCol w="2087858">
                  <a:extLst>
                    <a:ext uri="{9D8B030D-6E8A-4147-A177-3AD203B41FA5}">
                      <a16:colId xmlns:a16="http://schemas.microsoft.com/office/drawing/2014/main" val="3825687520"/>
                    </a:ext>
                  </a:extLst>
                </a:gridCol>
                <a:gridCol w="2087858">
                  <a:extLst>
                    <a:ext uri="{9D8B030D-6E8A-4147-A177-3AD203B41FA5}">
                      <a16:colId xmlns:a16="http://schemas.microsoft.com/office/drawing/2014/main" val="20002"/>
                    </a:ext>
                  </a:extLst>
                </a:gridCol>
                <a:gridCol w="1763770">
                  <a:extLst>
                    <a:ext uri="{9D8B030D-6E8A-4147-A177-3AD203B41FA5}">
                      <a16:colId xmlns:a16="http://schemas.microsoft.com/office/drawing/2014/main" val="20003"/>
                    </a:ext>
                  </a:extLst>
                </a:gridCol>
                <a:gridCol w="1833181">
                  <a:extLst>
                    <a:ext uri="{9D8B030D-6E8A-4147-A177-3AD203B41FA5}">
                      <a16:colId xmlns:a16="http://schemas.microsoft.com/office/drawing/2014/main" val="3851439435"/>
                    </a:ext>
                  </a:extLst>
                </a:gridCol>
              </a:tblGrid>
              <a:tr h="297370">
                <a:tc>
                  <a:txBody>
                    <a:bodyPr/>
                    <a:lstStyle/>
                    <a:p>
                      <a:pPr algn="ctr"/>
                      <a:r>
                        <a:rPr lang="en-US" sz="1400">
                          <a:solidFill>
                            <a:schemeClr val="bg1"/>
                          </a:solidFill>
                          <a:latin typeface="Segoe UI Semibold" panose="020B0702040204020203" pitchFamily="34" charset="0"/>
                          <a:cs typeface="Segoe UI Semibold" panose="020B0702040204020203" pitchFamily="34" charset="0"/>
                        </a:rPr>
                        <a:t>VM Size</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kern="1200">
                          <a:solidFill>
                            <a:schemeClr val="bg1"/>
                          </a:solidFill>
                          <a:latin typeface="Segoe UI Semibold" panose="020B0702040204020203" pitchFamily="34" charset="0"/>
                          <a:ea typeface="+mn-ea"/>
                          <a:cs typeface="Segoe UI Semibold" panose="020B0702040204020203" pitchFamily="34" charset="0"/>
                        </a:rPr>
                        <a:t>120 CPU cores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b="1" kern="1200">
                          <a:solidFill>
                            <a:schemeClr val="bg1"/>
                          </a:solidFill>
                          <a:latin typeface="Segoe UI Semibold" panose="020B0702040204020203" pitchFamily="34" charset="0"/>
                          <a:ea typeface="+mn-ea"/>
                          <a:cs typeface="Segoe UI Semibold" panose="020B0702040204020203" pitchFamily="34" charset="0"/>
                        </a:rPr>
                        <a:t>96 CPU cores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b="1" kern="1200">
                          <a:solidFill>
                            <a:schemeClr val="bg1"/>
                          </a:solidFill>
                          <a:latin typeface="Segoe UI Semibold" panose="020B0702040204020203" pitchFamily="34" charset="0"/>
                          <a:ea typeface="+mn-ea"/>
                          <a:cs typeface="Segoe UI Semibold" panose="020B0702040204020203" pitchFamily="34" charset="0"/>
                        </a:rPr>
                        <a:t>64 CPU cores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b="1" kern="1200">
                          <a:solidFill>
                            <a:schemeClr val="bg1"/>
                          </a:solidFill>
                          <a:latin typeface="Segoe UI Semibold" panose="020B0702040204020203" pitchFamily="34" charset="0"/>
                          <a:ea typeface="+mn-ea"/>
                          <a:cs typeface="Segoe UI Semibold" panose="020B0702040204020203" pitchFamily="34" charset="0"/>
                        </a:rPr>
                        <a:t>32 CPU cores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b="1" kern="1200">
                          <a:solidFill>
                            <a:schemeClr val="bg1"/>
                          </a:solidFill>
                          <a:latin typeface="Segoe UI Semibold" panose="020B0702040204020203" pitchFamily="34" charset="0"/>
                          <a:ea typeface="+mn-ea"/>
                          <a:cs typeface="Segoe UI Semibold" panose="020B0702040204020203" pitchFamily="34" charset="0"/>
                        </a:rPr>
                        <a:t>16 CPU cores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7357933"/>
                  </a:ext>
                </a:extLst>
              </a:tr>
              <a:tr h="419345">
                <a:tc>
                  <a:txBody>
                    <a:bodyPr/>
                    <a:lstStyle/>
                    <a:p>
                      <a:pPr algn="ctr"/>
                      <a:r>
                        <a:rPr lang="en-US" sz="1100" b="0">
                          <a:solidFill>
                            <a:schemeClr val="bg1"/>
                          </a:solidFill>
                          <a:latin typeface="Segoe UI Semibold" panose="020B0702040204020203" pitchFamily="34" charset="0"/>
                          <a:cs typeface="Segoe UI Semibold" panose="020B0702040204020203" pitchFamily="34" charset="0"/>
                        </a:rPr>
                        <a:t>VM Name</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standard_HB120rs_v3</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standard_HB120-96rs_v3</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1100" kern="1200">
                          <a:solidFill>
                            <a:schemeClr val="bg1"/>
                          </a:solidFill>
                          <a:latin typeface="Segoe UI Semibold" panose="020B0702040204020203" pitchFamily="34" charset="0"/>
                          <a:ea typeface="+mn-ea"/>
                          <a:cs typeface="Segoe UI Semibold" panose="020B0702040204020203" pitchFamily="34" charset="0"/>
                        </a:rPr>
                        <a:t>standard_HB120-64rs_v3</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standard_HB120-32rs_v3</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standard_HB120-16rs_v3</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1320684"/>
                  </a:ext>
                </a:extLst>
              </a:tr>
              <a:tr h="323292">
                <a:tc>
                  <a:txBody>
                    <a:bodyPr/>
                    <a:lstStyle/>
                    <a:p>
                      <a:pPr algn="ctr"/>
                      <a:r>
                        <a:rPr lang="en-US" sz="1100" b="0">
                          <a:solidFill>
                            <a:schemeClr val="bg1"/>
                          </a:solidFill>
                          <a:latin typeface="Segoe UI Semibold" panose="020B0702040204020203" pitchFamily="34" charset="0"/>
                          <a:cs typeface="Segoe UI Semibold" panose="020B0702040204020203" pitchFamily="34" charset="0"/>
                        </a:rPr>
                        <a:t>InfiniBand</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5">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200 Gb/s HDR</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200 Gb</a:t>
                      </a:r>
                    </a:p>
                  </a:txBody>
                  <a:tcPr marL="73144" marR="73144" marT="36572" marB="36572" anchor="ctr">
                    <a:noFill/>
                  </a:tcPr>
                </a:tc>
                <a:tc hMerge="1">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200 Gb</a:t>
                      </a:r>
                    </a:p>
                  </a:txBody>
                  <a:tcPr marL="73144" marR="73144" marT="36572" marB="36572" anchor="ctr">
                    <a:noFill/>
                  </a:tcPr>
                </a:tc>
                <a:tc hMerge="1">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200 Gb</a:t>
                      </a:r>
                    </a:p>
                  </a:txBody>
                  <a:tcPr marL="73144" marR="73144" marT="36572" marB="36572" anchor="ctr">
                    <a:noFill/>
                  </a:tcPr>
                </a:tc>
                <a:tc hMerge="1">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200 Gb</a:t>
                      </a:r>
                    </a:p>
                  </a:txBody>
                  <a:tcPr marL="73144" marR="73144" marT="36572" marB="36572" anchor="ctr">
                    <a:noFill/>
                  </a:tcPr>
                </a:tc>
                <a:extLst>
                  <a:ext uri="{0D108BD9-81ED-4DB2-BD59-A6C34878D82A}">
                    <a16:rowId xmlns:a16="http://schemas.microsoft.com/office/drawing/2014/main" val="26886233"/>
                  </a:ext>
                </a:extLst>
              </a:tr>
              <a:tr h="358655">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Peak CPU Frequency</a:t>
                      </a:r>
                      <a:r>
                        <a:rPr lang="en-US" sz="1100">
                          <a:solidFill>
                            <a:srgbClr val="00B0F0"/>
                          </a:solidFill>
                          <a:latin typeface="Segoe UI Semibold" panose="020B0702040204020203" pitchFamily="34" charset="0"/>
                          <a:cs typeface="Segoe UI Semibold" panose="020B0702040204020203" pitchFamily="34" charset="0"/>
                        </a:rPr>
                        <a:t>*</a:t>
                      </a:r>
                      <a:endParaRPr lang="en-US" sz="1100" b="1">
                        <a:solidFill>
                          <a:srgbClr val="00B0F0"/>
                        </a:solidFill>
                        <a:latin typeface="Segoe UI Semibold" panose="020B0702040204020203" pitchFamily="34" charset="0"/>
                        <a:cs typeface="Segoe UI Semibold" panose="020B0702040204020203" pitchFamily="34" charset="0"/>
                      </a:endParaRP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5">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3.5 GHz</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3.675 GHz</a:t>
                      </a:r>
                    </a:p>
                  </a:txBody>
                  <a:tcPr marL="73144" marR="73144" marT="36572" marB="36572" anchor="ctr">
                    <a:noFill/>
                  </a:tcPr>
                </a:tc>
                <a:tc hMerge="1">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3.675 GHz</a:t>
                      </a:r>
                    </a:p>
                  </a:txBody>
                  <a:tcPr marL="73144" marR="73144" marT="36572" marB="36572" anchor="ctr">
                    <a:noFill/>
                  </a:tcPr>
                </a:tc>
                <a:tc hMerge="1">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3.675 GHz</a:t>
                      </a:r>
                    </a:p>
                  </a:txBody>
                  <a:tcPr marL="73144" marR="73144" marT="36572" marB="36572" anchor="ctr">
                    <a:noFill/>
                  </a:tcPr>
                </a:tc>
                <a:tc hMerge="1">
                  <a:txBody>
                    <a:bodyPr/>
                    <a:lstStyle/>
                    <a:p>
                      <a:pPr marL="0" algn="ctr" defTabSz="914192" rtl="0" eaLnBrk="1" latinLnBrk="0" hangingPunct="1"/>
                      <a:r>
                        <a:rPr lang="en-US" sz="1100" kern="1200">
                          <a:solidFill>
                            <a:schemeClr val="bg1"/>
                          </a:solidFill>
                          <a:latin typeface="Segoe UI Semibold" panose="020B0702040204020203" pitchFamily="34" charset="0"/>
                          <a:ea typeface="+mn-ea"/>
                          <a:cs typeface="Segoe UI Semibold" panose="020B0702040204020203" pitchFamily="34" charset="0"/>
                        </a:rPr>
                        <a:t>3.675 GHz</a:t>
                      </a:r>
                    </a:p>
                  </a:txBody>
                  <a:tcPr marL="73144" marR="73144" marT="36572" marB="36572" anchor="ctr">
                    <a:noFill/>
                  </a:tcPr>
                </a:tc>
                <a:extLst>
                  <a:ext uri="{0D108BD9-81ED-4DB2-BD59-A6C34878D82A}">
                    <a16:rowId xmlns:a16="http://schemas.microsoft.com/office/drawing/2014/main" val="1483274873"/>
                  </a:ext>
                </a:extLst>
              </a:tr>
              <a:tr h="345342">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RAM</a:t>
                      </a:r>
                      <a:r>
                        <a:rPr lang="en-US" sz="1100">
                          <a:latin typeface="Segoe UI Semibold" panose="020B0702040204020203" pitchFamily="34" charset="0"/>
                          <a:cs typeface="Segoe UI Semibold" panose="020B0702040204020203" pitchFamily="34" charset="0"/>
                        </a:rPr>
                        <a:t> </a:t>
                      </a:r>
                      <a:r>
                        <a:rPr lang="en-US" sz="1100" b="1">
                          <a:solidFill>
                            <a:srgbClr val="00B0F0"/>
                          </a:solidFill>
                          <a:latin typeface="Segoe UI Semibold" panose="020B0702040204020203" pitchFamily="34" charset="0"/>
                          <a:cs typeface="Segoe UI Semibold" panose="020B0702040204020203" pitchFamily="34" charset="0"/>
                        </a:rPr>
                        <a:t>per VM</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5">
                  <a:txBody>
                    <a:bodyPr/>
                    <a:lstStyle/>
                    <a:p>
                      <a:pPr algn="ctr"/>
                      <a:r>
                        <a:rPr lang="en-US" sz="1100">
                          <a:solidFill>
                            <a:schemeClr val="bg1"/>
                          </a:solidFill>
                          <a:latin typeface="Segoe UI Semibold" panose="020B0702040204020203" pitchFamily="34" charset="0"/>
                          <a:cs typeface="Segoe UI Semibold" panose="020B0702040204020203" pitchFamily="34" charset="0"/>
                        </a:rPr>
                        <a:t>448 GB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448 GB</a:t>
                      </a:r>
                    </a:p>
                  </a:txBody>
                  <a:tcPr marL="73144" marR="73144" marT="36572" marB="36572" anchor="ctr">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448 GB</a:t>
                      </a:r>
                    </a:p>
                  </a:txBody>
                  <a:tcPr marL="73144" marR="73144" marT="36572" marB="36572" anchor="ctr">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448 GB</a:t>
                      </a:r>
                    </a:p>
                  </a:txBody>
                  <a:tcPr marL="73144" marR="73144" marT="36572" marB="36572" anchor="ctr">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448 GB</a:t>
                      </a:r>
                    </a:p>
                  </a:txBody>
                  <a:tcPr marL="73144" marR="73144" marT="36572" marB="36572" anchor="ctr">
                    <a:noFill/>
                  </a:tcPr>
                </a:tc>
                <a:extLst>
                  <a:ext uri="{0D108BD9-81ED-4DB2-BD59-A6C34878D82A}">
                    <a16:rowId xmlns:a16="http://schemas.microsoft.com/office/drawing/2014/main" val="1875464280"/>
                  </a:ext>
                </a:extLst>
              </a:tr>
              <a:tr h="348125">
                <a:tc>
                  <a:txBody>
                    <a:bodyPr/>
                    <a:lstStyle/>
                    <a:p>
                      <a:pPr algn="ctr"/>
                      <a:r>
                        <a:rPr lang="en-US" sz="1100" b="0">
                          <a:solidFill>
                            <a:schemeClr val="bg1"/>
                          </a:solidFill>
                          <a:latin typeface="Segoe UI Semibold" panose="020B0702040204020203" pitchFamily="34" charset="0"/>
                          <a:cs typeface="Segoe UI Semibold" panose="020B0702040204020203" pitchFamily="34" charset="0"/>
                        </a:rPr>
                        <a:t>RAM </a:t>
                      </a:r>
                      <a:r>
                        <a:rPr lang="en-US" sz="1100" b="1">
                          <a:solidFill>
                            <a:schemeClr val="bg1"/>
                          </a:solidFill>
                          <a:latin typeface="Segoe UI Semibold" panose="020B0702040204020203" pitchFamily="34" charset="0"/>
                          <a:cs typeface="Segoe UI Semibold" panose="020B0702040204020203" pitchFamily="34" charset="0"/>
                        </a:rPr>
                        <a:t>per core</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3.75 GB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4.67 GB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7 GB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14 GB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28 GB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3328582"/>
                  </a:ext>
                </a:extLst>
              </a:tr>
              <a:tr h="423914">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Memory B/W</a:t>
                      </a:r>
                      <a:r>
                        <a:rPr lang="en-US" sz="1100">
                          <a:solidFill>
                            <a:srgbClr val="000000"/>
                          </a:solidFill>
                          <a:latin typeface="Segoe UI Semibold" panose="020B0702040204020203" pitchFamily="34" charset="0"/>
                          <a:cs typeface="Segoe UI Semibold" panose="020B0702040204020203" pitchFamily="34" charset="0"/>
                        </a:rPr>
                        <a:t> </a:t>
                      </a:r>
                    </a:p>
                    <a:p>
                      <a:pPr algn="ctr"/>
                      <a:r>
                        <a:rPr lang="en-US" sz="1100" b="1">
                          <a:solidFill>
                            <a:srgbClr val="00B0F0"/>
                          </a:solidFill>
                          <a:latin typeface="Segoe UI Semibold" panose="020B0702040204020203" pitchFamily="34" charset="0"/>
                          <a:cs typeface="Segoe UI Semibold" panose="020B0702040204020203" pitchFamily="34" charset="0"/>
                        </a:rPr>
                        <a:t>per VM</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5">
                  <a:txBody>
                    <a:bodyPr/>
                    <a:lstStyle/>
                    <a:p>
                      <a:pPr algn="ctr"/>
                      <a:r>
                        <a:rPr lang="en-US" sz="1100">
                          <a:solidFill>
                            <a:schemeClr val="bg1"/>
                          </a:solidFill>
                          <a:latin typeface="Segoe UI Semibold" panose="020B0702040204020203" pitchFamily="34" charset="0"/>
                          <a:cs typeface="Segoe UI Semibold" panose="020B0702040204020203" pitchFamily="34" charset="0"/>
                        </a:rPr>
                        <a:t>350 GB/s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350 GB/s</a:t>
                      </a:r>
                    </a:p>
                  </a:txBody>
                  <a:tcPr marL="73144" marR="73144" marT="36572" marB="36572" anchor="ctr">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350 GB/s</a:t>
                      </a:r>
                    </a:p>
                  </a:txBody>
                  <a:tcPr marL="73144" marR="73144" marT="36572" marB="36572" anchor="ctr">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350 GB/s</a:t>
                      </a:r>
                    </a:p>
                  </a:txBody>
                  <a:tcPr marL="73144" marR="73144" marT="36572" marB="36572" anchor="ctr">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350 GB/s</a:t>
                      </a:r>
                    </a:p>
                  </a:txBody>
                  <a:tcPr marL="73144" marR="73144" marT="36572" marB="36572" anchor="ctr">
                    <a:noFill/>
                  </a:tcPr>
                </a:tc>
                <a:extLst>
                  <a:ext uri="{0D108BD9-81ED-4DB2-BD59-A6C34878D82A}">
                    <a16:rowId xmlns:a16="http://schemas.microsoft.com/office/drawing/2014/main" val="10003"/>
                  </a:ext>
                </a:extLst>
              </a:tr>
              <a:tr h="497811">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Memory B/W </a:t>
                      </a:r>
                    </a:p>
                    <a:p>
                      <a:pPr algn="ctr"/>
                      <a:r>
                        <a:rPr lang="en-US" sz="1100" b="1">
                          <a:solidFill>
                            <a:schemeClr val="bg1"/>
                          </a:solidFill>
                          <a:latin typeface="Segoe UI Semibold" panose="020B0702040204020203" pitchFamily="34" charset="0"/>
                          <a:cs typeface="Segoe UI Semibold" panose="020B0702040204020203" pitchFamily="34" charset="0"/>
                        </a:rPr>
                        <a:t>per core</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2.91 GB/s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3.65 GB/s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5.46 GB/s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10.9 GB/s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21.9 GB/s</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2444312"/>
                  </a:ext>
                </a:extLst>
              </a:tr>
              <a:tr h="310620">
                <a:tc>
                  <a:txBody>
                    <a:bodyPr/>
                    <a:lstStyle/>
                    <a:p>
                      <a:pPr algn="ctr"/>
                      <a:r>
                        <a:rPr lang="en-US" sz="1100" b="0">
                          <a:solidFill>
                            <a:schemeClr val="bg1"/>
                          </a:solidFill>
                          <a:latin typeface="Segoe UI Semibold" panose="020B0702040204020203" pitchFamily="34" charset="0"/>
                          <a:cs typeface="Segoe UI Semibold" panose="020B0702040204020203" pitchFamily="34" charset="0"/>
                        </a:rPr>
                        <a:t>L3 Cache </a:t>
                      </a:r>
                      <a:r>
                        <a:rPr lang="en-US" sz="1100" b="1">
                          <a:solidFill>
                            <a:srgbClr val="00B0F0"/>
                          </a:solidFill>
                          <a:latin typeface="Segoe UI Semibold" panose="020B0702040204020203" pitchFamily="34" charset="0"/>
                          <a:cs typeface="Segoe UI Semibold" panose="020B0702040204020203" pitchFamily="34" charset="0"/>
                        </a:rPr>
                        <a:t>per VM</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5">
                  <a:txBody>
                    <a:bodyPr/>
                    <a:lstStyle/>
                    <a:p>
                      <a:pPr algn="ctr"/>
                      <a:r>
                        <a:rPr lang="en-US" sz="1100">
                          <a:solidFill>
                            <a:schemeClr val="bg1"/>
                          </a:solidFill>
                          <a:latin typeface="Segoe UI Semibold" panose="020B0702040204020203" pitchFamily="34" charset="0"/>
                          <a:cs typeface="Segoe UI Semibold" panose="020B0702040204020203" pitchFamily="34" charset="0"/>
                        </a:rPr>
                        <a:t>1.5 GB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480 MB</a:t>
                      </a:r>
                    </a:p>
                  </a:txBody>
                  <a:tcPr marL="73144" marR="73144" marT="36572" marB="36572" anchor="ctr">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480 MB</a:t>
                      </a:r>
                    </a:p>
                  </a:txBody>
                  <a:tcPr marL="73144" marR="73144" marT="36572" marB="36572" anchor="ctr">
                    <a:noFill/>
                  </a:tcPr>
                </a:tc>
                <a:tc hMerge="1">
                  <a:txBody>
                    <a:bodyPr/>
                    <a:lstStyle/>
                    <a:p>
                      <a:pPr algn="ctr"/>
                      <a:r>
                        <a:rPr lang="en-US" sz="1100">
                          <a:solidFill>
                            <a:schemeClr val="bg1"/>
                          </a:solidFill>
                          <a:latin typeface="Segoe UI Semibold" panose="020B0702040204020203" pitchFamily="34" charset="0"/>
                          <a:cs typeface="Segoe UI Semibold" panose="020B0702040204020203" pitchFamily="34" charset="0"/>
                        </a:rPr>
                        <a:t>480 MB</a:t>
                      </a:r>
                    </a:p>
                  </a:txBody>
                  <a:tcPr marL="73144" marR="73144" marT="36572" marB="36572" anchor="ctr">
                    <a:noFill/>
                  </a:tcPr>
                </a:tc>
                <a:tc hMerge="1">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1100">
                          <a:solidFill>
                            <a:schemeClr val="bg1"/>
                          </a:solidFill>
                          <a:latin typeface="Segoe UI Semibold" panose="020B0702040204020203" pitchFamily="34" charset="0"/>
                          <a:cs typeface="Segoe UI Semibold" panose="020B0702040204020203" pitchFamily="34" charset="0"/>
                        </a:rPr>
                        <a:t>480 MB</a:t>
                      </a:r>
                    </a:p>
                  </a:txBody>
                  <a:tcPr marL="73144" marR="73144" marT="36572" marB="36572" anchor="ctr">
                    <a:noFill/>
                  </a:tcPr>
                </a:tc>
                <a:extLst>
                  <a:ext uri="{0D108BD9-81ED-4DB2-BD59-A6C34878D82A}">
                    <a16:rowId xmlns:a16="http://schemas.microsoft.com/office/drawing/2014/main" val="2924658696"/>
                  </a:ext>
                </a:extLst>
              </a:tr>
              <a:tr h="441435">
                <a:tc>
                  <a:txBody>
                    <a:bodyPr/>
                    <a:lstStyle/>
                    <a:p>
                      <a:pPr algn="ctr"/>
                      <a:r>
                        <a:rPr lang="en-US" sz="1100" b="0">
                          <a:solidFill>
                            <a:schemeClr val="bg1"/>
                          </a:solidFill>
                          <a:latin typeface="Segoe UI Semibold" panose="020B0702040204020203" pitchFamily="34" charset="0"/>
                          <a:cs typeface="Segoe UI Semibold" panose="020B0702040204020203" pitchFamily="34" charset="0"/>
                        </a:rPr>
                        <a:t>L3 Cache </a:t>
                      </a:r>
                      <a:r>
                        <a:rPr lang="en-US" sz="1100" b="1">
                          <a:solidFill>
                            <a:schemeClr val="bg1"/>
                          </a:solidFill>
                          <a:latin typeface="Segoe UI Semibold" panose="020B0702040204020203" pitchFamily="34" charset="0"/>
                          <a:cs typeface="Segoe UI Semibold" panose="020B0702040204020203" pitchFamily="34" charset="0"/>
                        </a:rPr>
                        <a:t>per core</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12.8 MB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16 MB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24 MB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48 MB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96 MB</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8431751"/>
                  </a:ext>
                </a:extLst>
              </a:tr>
              <a:tr h="348125">
                <a:tc>
                  <a:txBody>
                    <a:bodyPr/>
                    <a:lstStyle/>
                    <a:p>
                      <a:pPr algn="ctr"/>
                      <a:r>
                        <a:rPr lang="en-US" sz="1100" b="1">
                          <a:solidFill>
                            <a:schemeClr val="bg1"/>
                          </a:solidFill>
                          <a:latin typeface="Segoe UI Semibold" panose="020B0702040204020203" pitchFamily="34" charset="0"/>
                          <a:cs typeface="Segoe UI Semibold" panose="020B0702040204020203" pitchFamily="34" charset="0"/>
                        </a:rPr>
                        <a:t>SSD Perf </a:t>
                      </a:r>
                      <a:r>
                        <a:rPr lang="en-US" sz="1100" b="1">
                          <a:solidFill>
                            <a:srgbClr val="00B0F0"/>
                          </a:solidFill>
                          <a:latin typeface="Segoe UI Semibold" panose="020B0702040204020203" pitchFamily="34" charset="0"/>
                          <a:cs typeface="Segoe UI Semibold" panose="020B0702040204020203" pitchFamily="34" charset="0"/>
                        </a:rPr>
                        <a:t>per VM</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5">
                  <a:txBody>
                    <a:bodyPr/>
                    <a:lstStyle/>
                    <a:p>
                      <a:pPr algn="ctr"/>
                      <a:r>
                        <a:rPr lang="en-US" sz="1100">
                          <a:solidFill>
                            <a:schemeClr val="bg1"/>
                          </a:solidFill>
                          <a:latin typeface="Segoe UI Semibold" panose="020B0702040204020203" pitchFamily="34" charset="0"/>
                          <a:cs typeface="Segoe UI Semibold" panose="020B0702040204020203" pitchFamily="34" charset="0"/>
                        </a:rPr>
                        <a:t>2 * 960 GB </a:t>
                      </a:r>
                      <a:r>
                        <a:rPr lang="en-US" sz="1100" err="1">
                          <a:solidFill>
                            <a:schemeClr val="bg1"/>
                          </a:solidFill>
                          <a:latin typeface="Segoe UI Semibold" panose="020B0702040204020203" pitchFamily="34" charset="0"/>
                          <a:cs typeface="Segoe UI Semibold" panose="020B0702040204020203" pitchFamily="34" charset="0"/>
                        </a:rPr>
                        <a:t>NVMe</a:t>
                      </a:r>
                      <a:r>
                        <a:rPr lang="en-US" sz="1100">
                          <a:solidFill>
                            <a:schemeClr val="bg1"/>
                          </a:solidFill>
                          <a:latin typeface="Segoe UI Semibold" panose="020B0702040204020203" pitchFamily="34" charset="0"/>
                          <a:cs typeface="Segoe UI Semibold" panose="020B0702040204020203" pitchFamily="34" charset="0"/>
                        </a:rPr>
                        <a:t> – 6.9 GB/s (Read) / 2.9 GB/s (Write), 200k IOPS (Read) / 190k IOPS (Write)</a:t>
                      </a:r>
                    </a:p>
                  </a:txBody>
                  <a:tcPr marL="73144" marR="73144" marT="36572" marB="36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100">
                        <a:solidFill>
                          <a:schemeClr val="bg1"/>
                        </a:solidFill>
                        <a:latin typeface="Segoe UI Semibold" panose="020B0702040204020203" pitchFamily="34" charset="0"/>
                        <a:cs typeface="Segoe UI Semibold" panose="020B0702040204020203" pitchFamily="34" charset="0"/>
                      </a:endParaRPr>
                    </a:p>
                  </a:txBody>
                  <a:tcPr marL="73144" marR="73144" marT="36572" marB="36572" anchor="ctr">
                    <a:noFill/>
                  </a:tcPr>
                </a:tc>
                <a:tc hMerge="1">
                  <a:txBody>
                    <a:bodyPr/>
                    <a:lstStyle/>
                    <a:p>
                      <a:pPr algn="ctr"/>
                      <a:endParaRPr lang="en-US" sz="1100">
                        <a:solidFill>
                          <a:schemeClr val="bg1"/>
                        </a:solidFill>
                        <a:latin typeface="Segoe UI Semibold" panose="020B0702040204020203" pitchFamily="34" charset="0"/>
                        <a:cs typeface="Segoe UI Semibold" panose="020B0702040204020203" pitchFamily="34" charset="0"/>
                      </a:endParaRPr>
                    </a:p>
                  </a:txBody>
                  <a:tcPr marL="73144" marR="73144" marT="36572" marB="36572" anchor="ctr">
                    <a:noFill/>
                  </a:tcPr>
                </a:tc>
                <a:tc hMerge="1">
                  <a:txBody>
                    <a:bodyPr/>
                    <a:lstStyle/>
                    <a:p>
                      <a:pPr algn="ctr"/>
                      <a:endParaRPr lang="en-US" sz="1100">
                        <a:solidFill>
                          <a:schemeClr val="bg1"/>
                        </a:solidFill>
                        <a:latin typeface="Segoe UI Semibold" panose="020B0702040204020203" pitchFamily="34" charset="0"/>
                        <a:cs typeface="Segoe UI Semibold" panose="020B0702040204020203" pitchFamily="34" charset="0"/>
                      </a:endParaRPr>
                    </a:p>
                  </a:txBody>
                  <a:tcPr marL="73144" marR="73144" marT="36572" marB="36572" anchor="ctr">
                    <a:noFill/>
                  </a:tcPr>
                </a:tc>
                <a:tc hMerge="1">
                  <a:txBody>
                    <a:bodyPr/>
                    <a:lstStyle/>
                    <a:p>
                      <a:pPr algn="ctr"/>
                      <a:endParaRPr lang="en-US" sz="1100">
                        <a:solidFill>
                          <a:schemeClr val="bg1"/>
                        </a:solidFill>
                        <a:latin typeface="Segoe UI Semibold" panose="020B0702040204020203" pitchFamily="34" charset="0"/>
                        <a:cs typeface="Segoe UI Semibold" panose="020B0702040204020203" pitchFamily="34" charset="0"/>
                      </a:endParaRPr>
                    </a:p>
                  </a:txBody>
                  <a:tcPr marL="73144" marR="73144" marT="36572" marB="36572" anchor="ctr">
                    <a:noFill/>
                  </a:tcPr>
                </a:tc>
                <a:extLst>
                  <a:ext uri="{0D108BD9-81ED-4DB2-BD59-A6C34878D82A}">
                    <a16:rowId xmlns:a16="http://schemas.microsoft.com/office/drawing/2014/main" val="1979364669"/>
                  </a:ext>
                </a:extLst>
              </a:tr>
            </a:tbl>
          </a:graphicData>
        </a:graphic>
      </p:graphicFrame>
      <p:sp>
        <p:nvSpPr>
          <p:cNvPr id="4" name="TextBox 3">
            <a:extLst>
              <a:ext uri="{FF2B5EF4-FFF2-40B4-BE49-F238E27FC236}">
                <a16:creationId xmlns:a16="http://schemas.microsoft.com/office/drawing/2014/main" id="{DAE432B2-FDD9-4465-A187-065F2864F7E0}"/>
              </a:ext>
            </a:extLst>
          </p:cNvPr>
          <p:cNvSpPr txBox="1"/>
          <p:nvPr/>
        </p:nvSpPr>
        <p:spPr>
          <a:xfrm>
            <a:off x="1893808" y="6014081"/>
            <a:ext cx="19732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Highest Perf per VM </a:t>
            </a:r>
          </a:p>
        </p:txBody>
      </p:sp>
      <p:sp>
        <p:nvSpPr>
          <p:cNvPr id="15" name="TextBox 14">
            <a:extLst>
              <a:ext uri="{FF2B5EF4-FFF2-40B4-BE49-F238E27FC236}">
                <a16:creationId xmlns:a16="http://schemas.microsoft.com/office/drawing/2014/main" id="{70AB4AAC-7E15-45AC-862A-F51312F9A48D}"/>
              </a:ext>
            </a:extLst>
          </p:cNvPr>
          <p:cNvSpPr txBox="1"/>
          <p:nvPr/>
        </p:nvSpPr>
        <p:spPr>
          <a:xfrm>
            <a:off x="9495995" y="6042416"/>
            <a:ext cx="2075889"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Highest Perf per Core </a:t>
            </a:r>
          </a:p>
        </p:txBody>
      </p:sp>
      <p:cxnSp>
        <p:nvCxnSpPr>
          <p:cNvPr id="9" name="Straight Arrow Connector 8">
            <a:extLst>
              <a:ext uri="{FF2B5EF4-FFF2-40B4-BE49-F238E27FC236}">
                <a16:creationId xmlns:a16="http://schemas.microsoft.com/office/drawing/2014/main" id="{62967314-9EEF-4852-B27B-CF519DB929BB}"/>
              </a:ext>
            </a:extLst>
          </p:cNvPr>
          <p:cNvCxnSpPr>
            <a:cxnSpLocks/>
          </p:cNvCxnSpPr>
          <p:nvPr/>
        </p:nvCxnSpPr>
        <p:spPr>
          <a:xfrm flipH="1">
            <a:off x="3878689" y="6288853"/>
            <a:ext cx="5483925" cy="0"/>
          </a:xfrm>
          <a:prstGeom prst="straightConnector1">
            <a:avLst/>
          </a:prstGeom>
          <a:ln w="317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8D3DA4DF-77AB-4395-8A1C-81198697C962}"/>
              </a:ext>
            </a:extLst>
          </p:cNvPr>
          <p:cNvSpPr/>
          <p:nvPr/>
        </p:nvSpPr>
        <p:spPr bwMode="auto">
          <a:xfrm>
            <a:off x="1940611" y="6040085"/>
            <a:ext cx="1777553" cy="449027"/>
          </a:xfrm>
          <a:prstGeom prst="roundRect">
            <a:avLst/>
          </a:prstGeom>
          <a:no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0A0A9D87-BFDD-4A52-80F3-4110005B01B4}"/>
              </a:ext>
            </a:extLst>
          </p:cNvPr>
          <p:cNvSpPr/>
          <p:nvPr/>
        </p:nvSpPr>
        <p:spPr bwMode="auto">
          <a:xfrm>
            <a:off x="9623219" y="6042416"/>
            <a:ext cx="1821442" cy="449027"/>
          </a:xfrm>
          <a:prstGeom prst="roundRect">
            <a:avLst/>
          </a:prstGeom>
          <a:no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CB083D9C-A042-4A77-82BC-E7E2028876A6}"/>
              </a:ext>
            </a:extLst>
          </p:cNvPr>
          <p:cNvSpPr txBox="1"/>
          <p:nvPr/>
        </p:nvSpPr>
        <p:spPr>
          <a:xfrm>
            <a:off x="1578377" y="245854"/>
            <a:ext cx="7951807" cy="770286"/>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Azure HBv3 VM Sizes</a:t>
            </a:r>
          </a:p>
        </p:txBody>
      </p:sp>
      <p:sp>
        <p:nvSpPr>
          <p:cNvPr id="3" name="TextBox 2">
            <a:extLst>
              <a:ext uri="{FF2B5EF4-FFF2-40B4-BE49-F238E27FC236}">
                <a16:creationId xmlns:a16="http://schemas.microsoft.com/office/drawing/2014/main" id="{CF068656-E293-4537-A336-00FD9E8C4D62}"/>
              </a:ext>
            </a:extLst>
          </p:cNvPr>
          <p:cNvSpPr txBox="1"/>
          <p:nvPr/>
        </p:nvSpPr>
        <p:spPr>
          <a:xfrm>
            <a:off x="8313313" y="6379173"/>
            <a:ext cx="4009861" cy="5724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mn-cs"/>
              </a:rPr>
              <a:t>*Clock frequencies are based on non-AVX workload scenarios and are based on measured frequency delivery for workloads as captured by the Azure HPC team with AMD EPYC 7003-series processors and corresponding system firmware as of January 2021. Experienced clock frequency by a customer is a function of a variety of factors, including the coding and usage of a given application. Frequencies indicated above are not necessarily indicative of final clock frequencies for EPYC 7003-series processors.</a:t>
            </a:r>
          </a:p>
        </p:txBody>
      </p:sp>
      <p:cxnSp>
        <p:nvCxnSpPr>
          <p:cNvPr id="8" name="Straight Arrow Connector 7">
            <a:extLst>
              <a:ext uri="{FF2B5EF4-FFF2-40B4-BE49-F238E27FC236}">
                <a16:creationId xmlns:a16="http://schemas.microsoft.com/office/drawing/2014/main" id="{11A1F968-E913-43E8-8501-C0C451F35ABE}"/>
              </a:ext>
            </a:extLst>
          </p:cNvPr>
          <p:cNvCxnSpPr/>
          <p:nvPr/>
        </p:nvCxnSpPr>
        <p:spPr>
          <a:xfrm flipV="1">
            <a:off x="2831479" y="5704306"/>
            <a:ext cx="0" cy="341291"/>
          </a:xfrm>
          <a:prstGeom prst="straightConnector1">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557102-A653-4F3F-A7D5-5EBA1EDDB262}"/>
              </a:ext>
            </a:extLst>
          </p:cNvPr>
          <p:cNvCxnSpPr>
            <a:cxnSpLocks/>
          </p:cNvCxnSpPr>
          <p:nvPr/>
        </p:nvCxnSpPr>
        <p:spPr>
          <a:xfrm flipV="1">
            <a:off x="10488265" y="5704306"/>
            <a:ext cx="0" cy="341291"/>
          </a:xfrm>
          <a:prstGeom prst="straightConnector1">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6364EB-FCC1-BF8A-E966-0C4614EA07A1}"/>
              </a:ext>
              <a:ext uri="{C183D7F6-B498-43B3-948B-1728B52AA6E4}">
                <adec:decorative xmlns:adec="http://schemas.microsoft.com/office/drawing/2017/decorative" val="1"/>
              </a:ext>
            </a:extLst>
          </p:cNvPr>
          <p:cNvGrpSpPr/>
          <p:nvPr/>
        </p:nvGrpSpPr>
        <p:grpSpPr>
          <a:xfrm>
            <a:off x="687919" y="361371"/>
            <a:ext cx="996966" cy="654769"/>
            <a:chOff x="7957031" y="1444274"/>
            <a:chExt cx="895580" cy="588183"/>
          </a:xfrm>
        </p:grpSpPr>
        <p:pic>
          <p:nvPicPr>
            <p:cNvPr id="5" name="Picture 4">
              <a:extLst>
                <a:ext uri="{FF2B5EF4-FFF2-40B4-BE49-F238E27FC236}">
                  <a16:creationId xmlns:a16="http://schemas.microsoft.com/office/drawing/2014/main" id="{BE43F0BB-089F-2051-95A1-1E937E4347C3}"/>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049338" y="1444274"/>
              <a:ext cx="704391" cy="588183"/>
            </a:xfrm>
            <a:prstGeom prst="rect">
              <a:avLst/>
            </a:prstGeom>
          </p:spPr>
        </p:pic>
        <p:sp>
          <p:nvSpPr>
            <p:cNvPr id="11" name="Rectangle 10">
              <a:extLst>
                <a:ext uri="{FF2B5EF4-FFF2-40B4-BE49-F238E27FC236}">
                  <a16:creationId xmlns:a16="http://schemas.microsoft.com/office/drawing/2014/main" id="{3DB4F9B9-8490-CBAC-ABFB-BB52EEB04E15}"/>
                </a:ext>
              </a:extLst>
            </p:cNvPr>
            <p:cNvSpPr/>
            <p:nvPr/>
          </p:nvSpPr>
          <p:spPr bwMode="auto">
            <a:xfrm>
              <a:off x="8104991" y="1511715"/>
              <a:ext cx="595853" cy="339945"/>
            </a:xfrm>
            <a:prstGeom prst="rect">
              <a:avLst/>
            </a:prstGeom>
            <a:solidFill>
              <a:schemeClr val="accent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8BB07041-D471-BD8B-C654-788F37267BD7}"/>
                </a:ext>
              </a:extLst>
            </p:cNvPr>
            <p:cNvSpPr txBox="1"/>
            <p:nvPr/>
          </p:nvSpPr>
          <p:spPr>
            <a:xfrm>
              <a:off x="7957030" y="1452829"/>
              <a:ext cx="895580" cy="4644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HBv3</a:t>
              </a:r>
            </a:p>
          </p:txBody>
        </p:sp>
      </p:grpSp>
    </p:spTree>
    <p:extLst>
      <p:ext uri="{BB962C8B-B14F-4D97-AF65-F5344CB8AC3E}">
        <p14:creationId xmlns:p14="http://schemas.microsoft.com/office/powerpoint/2010/main" val="373157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1D64769-3625-4C8D-B6E8-671C75B62E6E}"/>
              </a:ext>
              <a:ext uri="{C183D7F6-B498-43B3-948B-1728B52AA6E4}">
                <adec:decorative xmlns:adec="http://schemas.microsoft.com/office/drawing/2017/decorative" val="1"/>
              </a:ext>
            </a:extLst>
          </p:cNvPr>
          <p:cNvSpPr txBox="1"/>
          <p:nvPr/>
        </p:nvSpPr>
        <p:spPr>
          <a:xfrm>
            <a:off x="182327" y="5897737"/>
            <a:ext cx="9289267"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a:ln>
                  <a:noFill/>
                </a:ln>
                <a:solidFill>
                  <a:srgbClr val="004139">
                    <a:alpha val="53000"/>
                  </a:srgbClr>
                </a:solidFill>
                <a:effectLst/>
                <a:uLnTx/>
                <a:uFillTx/>
                <a:latin typeface="Berlin Sans FB Demi" panose="020E0802020502020306" pitchFamily="34" charset="0"/>
                <a:ea typeface="+mn-ea"/>
                <a:cs typeface="+mn-cs"/>
              </a:rPr>
              <a:t>visualize</a:t>
            </a:r>
          </a:p>
        </p:txBody>
      </p:sp>
      <p:sp>
        <p:nvSpPr>
          <p:cNvPr id="56" name="TextBox 55">
            <a:extLst>
              <a:ext uri="{FF2B5EF4-FFF2-40B4-BE49-F238E27FC236}">
                <a16:creationId xmlns:a16="http://schemas.microsoft.com/office/drawing/2014/main" id="{146FA103-B4B7-4315-BE9F-97E8CB6391EA}"/>
              </a:ext>
              <a:ext uri="{C183D7F6-B498-43B3-948B-1728B52AA6E4}">
                <adec:decorative xmlns:adec="http://schemas.microsoft.com/office/drawing/2017/decorative" val="1"/>
              </a:ext>
            </a:extLst>
          </p:cNvPr>
          <p:cNvSpPr txBox="1"/>
          <p:nvPr/>
        </p:nvSpPr>
        <p:spPr>
          <a:xfrm>
            <a:off x="182327" y="2847564"/>
            <a:ext cx="4443118"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a:ln>
                  <a:noFill/>
                </a:ln>
                <a:solidFill>
                  <a:srgbClr val="002A4C">
                    <a:alpha val="53000"/>
                  </a:srgbClr>
                </a:solidFill>
                <a:effectLst/>
                <a:uLnTx/>
                <a:uFillTx/>
                <a:latin typeface="Berlin Sans FB Demi" panose="020E0802020502020306" pitchFamily="34" charset="0"/>
                <a:ea typeface="+mn-ea"/>
                <a:cs typeface="+mn-cs"/>
              </a:rPr>
              <a:t>compute</a:t>
            </a:r>
          </a:p>
        </p:txBody>
      </p:sp>
      <p:sp>
        <p:nvSpPr>
          <p:cNvPr id="55" name="Rectangle 54">
            <a:extLst>
              <a:ext uri="{FF2B5EF4-FFF2-40B4-BE49-F238E27FC236}">
                <a16:creationId xmlns:a16="http://schemas.microsoft.com/office/drawing/2014/main" id="{64C9A2C2-6B9E-46A9-83CF-558A4D9160EE}"/>
              </a:ext>
              <a:ext uri="{C183D7F6-B498-43B3-948B-1728B52AA6E4}">
                <adec:decorative xmlns:adec="http://schemas.microsoft.com/office/drawing/2017/decorative" val="1"/>
              </a:ext>
            </a:extLst>
          </p:cNvPr>
          <p:cNvSpPr/>
          <p:nvPr/>
        </p:nvSpPr>
        <p:spPr bwMode="auto">
          <a:xfrm>
            <a:off x="0" y="3826070"/>
            <a:ext cx="12192000" cy="151454"/>
          </a:xfrm>
          <a:prstGeom prst="rect">
            <a:avLst/>
          </a:prstGeom>
          <a:solidFill>
            <a:schemeClr val="bg1">
              <a:lumMod val="95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7727CAB-7ED5-4F44-B836-5F34557054E3}"/>
              </a:ext>
              <a:ext uri="{C183D7F6-B498-43B3-948B-1728B52AA6E4}">
                <adec:decorative xmlns:adec="http://schemas.microsoft.com/office/drawing/2017/decorative" val="1"/>
              </a:ext>
            </a:extLst>
          </p:cNvPr>
          <p:cNvSpPr>
            <a:spLocks noGrp="1"/>
          </p:cNvSpPr>
          <p:nvPr>
            <p:ph type="title" idx="4294967295"/>
          </p:nvPr>
        </p:nvSpPr>
        <p:spPr>
          <a:xfrm>
            <a:off x="240024" y="313475"/>
            <a:ext cx="10517188" cy="546100"/>
          </a:xfrm>
        </p:spPr>
        <p:txBody>
          <a:bodyPr/>
          <a:lstStyle/>
          <a:p>
            <a:r>
              <a:rPr lang="en-US" sz="2800" b="1" spc="-147">
                <a:solidFill>
                  <a:schemeClr val="bg1"/>
                </a:solidFill>
                <a:latin typeface="Segoe UI Semibold" panose="020B0502040204020203" pitchFamily="34" charset="0"/>
                <a:cs typeface="+mn-cs"/>
              </a:rPr>
              <a:t>GPUs for Compute (NC) &amp; Visualization (NV)</a:t>
            </a:r>
          </a:p>
        </p:txBody>
      </p:sp>
      <p:pic>
        <p:nvPicPr>
          <p:cNvPr id="82" name="Picture 81">
            <a:extLst>
              <a:ext uri="{FF2B5EF4-FFF2-40B4-BE49-F238E27FC236}">
                <a16:creationId xmlns:a16="http://schemas.microsoft.com/office/drawing/2014/main" id="{51FEA366-7F55-497C-A6D1-42A8B7B83A17}"/>
              </a:ext>
              <a:ext uri="{C183D7F6-B498-43B3-948B-1728B52AA6E4}">
                <adec:decorative xmlns:adec="http://schemas.microsoft.com/office/drawing/2017/decorative" val="1"/>
              </a:ext>
            </a:extLst>
          </p:cNvPr>
          <p:cNvPicPr>
            <a:picLocks noChangeAspect="1"/>
          </p:cNvPicPr>
          <p:nvPr/>
        </p:nvPicPr>
        <p:blipFill>
          <a:blip r:embed="rId3">
            <a:alphaModFix amt="26000"/>
          </a:blip>
          <a:stretch>
            <a:fillRect/>
          </a:stretch>
        </p:blipFill>
        <p:spPr>
          <a:xfrm>
            <a:off x="205613" y="5664917"/>
            <a:ext cx="798238" cy="465639"/>
          </a:xfrm>
          <a:prstGeom prst="rect">
            <a:avLst/>
          </a:prstGeom>
        </p:spPr>
      </p:pic>
      <p:pic>
        <p:nvPicPr>
          <p:cNvPr id="83" name="Picture 82">
            <a:extLst>
              <a:ext uri="{FF2B5EF4-FFF2-40B4-BE49-F238E27FC236}">
                <a16:creationId xmlns:a16="http://schemas.microsoft.com/office/drawing/2014/main" id="{8F676E88-C60F-42C4-9D44-3D4057950260}"/>
              </a:ext>
              <a:ext uri="{C183D7F6-B498-43B3-948B-1728B52AA6E4}">
                <adec:decorative xmlns:adec="http://schemas.microsoft.com/office/drawing/2017/decorative" val="1"/>
              </a:ext>
            </a:extLst>
          </p:cNvPr>
          <p:cNvPicPr>
            <a:picLocks noChangeAspect="1"/>
          </p:cNvPicPr>
          <p:nvPr/>
        </p:nvPicPr>
        <p:blipFill>
          <a:blip r:embed="rId4">
            <a:alphaModFix amt="31000"/>
          </a:blip>
          <a:stretch>
            <a:fillRect/>
          </a:stretch>
        </p:blipFill>
        <p:spPr>
          <a:xfrm>
            <a:off x="274434" y="2375383"/>
            <a:ext cx="729417" cy="808810"/>
          </a:xfrm>
          <a:prstGeom prst="rect">
            <a:avLst/>
          </a:prstGeom>
        </p:spPr>
      </p:pic>
      <p:graphicFrame>
        <p:nvGraphicFramePr>
          <p:cNvPr id="106" name="Table 105">
            <a:extLst>
              <a:ext uri="{FF2B5EF4-FFF2-40B4-BE49-F238E27FC236}">
                <a16:creationId xmlns:a16="http://schemas.microsoft.com/office/drawing/2014/main" id="{8C5E9EAA-F71F-468D-BB73-9EED122E4074}"/>
              </a:ext>
              <a:ext uri="{C183D7F6-B498-43B3-948B-1728B52AA6E4}">
                <adec:decorative xmlns:adec="http://schemas.microsoft.com/office/drawing/2017/decorative" val="1"/>
              </a:ext>
            </a:extLst>
          </p:cNvPr>
          <p:cNvGraphicFramePr>
            <a:graphicFrameLocks noGrp="1"/>
          </p:cNvGraphicFramePr>
          <p:nvPr/>
        </p:nvGraphicFramePr>
        <p:xfrm>
          <a:off x="3137166" y="1280096"/>
          <a:ext cx="8594585" cy="2259733"/>
        </p:xfrm>
        <a:graphic>
          <a:graphicData uri="http://schemas.openxmlformats.org/drawingml/2006/table">
            <a:tbl>
              <a:tblPr firstRow="1" bandRow="1">
                <a:tableStyleId>{5C22544A-7EE6-4342-B048-85BDC9FD1C3A}</a:tableStyleId>
              </a:tblPr>
              <a:tblGrid>
                <a:gridCol w="959039">
                  <a:extLst>
                    <a:ext uri="{9D8B030D-6E8A-4147-A177-3AD203B41FA5}">
                      <a16:colId xmlns:a16="http://schemas.microsoft.com/office/drawing/2014/main" val="20000"/>
                    </a:ext>
                  </a:extLst>
                </a:gridCol>
                <a:gridCol w="1527109">
                  <a:extLst>
                    <a:ext uri="{9D8B030D-6E8A-4147-A177-3AD203B41FA5}">
                      <a16:colId xmlns:a16="http://schemas.microsoft.com/office/drawing/2014/main" val="20001"/>
                    </a:ext>
                  </a:extLst>
                </a:gridCol>
                <a:gridCol w="1527110">
                  <a:extLst>
                    <a:ext uri="{9D8B030D-6E8A-4147-A177-3AD203B41FA5}">
                      <a16:colId xmlns:a16="http://schemas.microsoft.com/office/drawing/2014/main" val="20002"/>
                    </a:ext>
                  </a:extLst>
                </a:gridCol>
                <a:gridCol w="1527109">
                  <a:extLst>
                    <a:ext uri="{9D8B030D-6E8A-4147-A177-3AD203B41FA5}">
                      <a16:colId xmlns:a16="http://schemas.microsoft.com/office/drawing/2014/main" val="20003"/>
                    </a:ext>
                  </a:extLst>
                </a:gridCol>
                <a:gridCol w="1527109">
                  <a:extLst>
                    <a:ext uri="{9D8B030D-6E8A-4147-A177-3AD203B41FA5}">
                      <a16:colId xmlns:a16="http://schemas.microsoft.com/office/drawing/2014/main" val="1123081839"/>
                    </a:ext>
                  </a:extLst>
                </a:gridCol>
                <a:gridCol w="1527109">
                  <a:extLst>
                    <a:ext uri="{9D8B030D-6E8A-4147-A177-3AD203B41FA5}">
                      <a16:colId xmlns:a16="http://schemas.microsoft.com/office/drawing/2014/main" val="2420811106"/>
                    </a:ext>
                  </a:extLst>
                </a:gridCol>
              </a:tblGrid>
              <a:tr h="46042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bg1"/>
                          </a:solidFill>
                          <a:latin typeface="Segoe UI Semibold" panose="020B0702040204020203" pitchFamily="34" charset="0"/>
                          <a:cs typeface="Segoe UI Semibold" panose="020B0702040204020203" pitchFamily="34" charset="0"/>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bg1"/>
                          </a:solidFill>
                          <a:latin typeface="Segoe UI Semibold" panose="020B0702040204020203" pitchFamily="34" charset="0"/>
                          <a:cs typeface="Segoe UI Semibold" panose="020B0702040204020203" pitchFamily="34" charset="0"/>
                        </a:rPr>
                        <a:t>Instance </a:t>
                      </a:r>
                      <a:r>
                        <a:rPr lang="en-US" sz="1000" b="0">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000" b="0">
                        <a:solidFill>
                          <a:schemeClr val="bg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NC</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lumMod val="5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NCv2</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lumMod val="5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NCv3</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lumMod val="5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NCasT4_v3</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lumMod val="5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NC A100 v4</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0"/>
                  </a:ext>
                </a:extLst>
              </a:tr>
              <a:tr h="359861">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Cores</a:t>
                      </a:r>
                      <a:endParaRPr lang="en-US" sz="1100" b="1">
                        <a:solidFill>
                          <a:schemeClr val="bg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alpha val="20000"/>
                      </a:schemeClr>
                    </a:solidFill>
                  </a:tcPr>
                </a:tc>
                <a:tc>
                  <a:txBody>
                    <a:bodyPr/>
                    <a:lstStyle/>
                    <a:p>
                      <a:pPr algn="ctr"/>
                      <a:r>
                        <a:rPr lang="en-US" sz="1100">
                          <a:solidFill>
                            <a:schemeClr val="bg1"/>
                          </a:solidFill>
                          <a:latin typeface="Segoe UI "/>
                        </a:rPr>
                        <a:t>6, 12, 24 </a:t>
                      </a:r>
                      <a:endParaRPr lang="en-US" sz="1100">
                        <a:solidFill>
                          <a:schemeClr val="bg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a:solidFill>
                            <a:schemeClr val="bg1"/>
                          </a:solidFill>
                          <a:latin typeface="Segoe UI "/>
                        </a:rPr>
                        <a:t>6, 12, 24 </a:t>
                      </a:r>
                      <a:endParaRPr lang="en-US" sz="1100">
                        <a:solidFill>
                          <a:schemeClr val="bg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algn="ctr"/>
                      <a:r>
                        <a:rPr lang="en-US" sz="1100">
                          <a:solidFill>
                            <a:schemeClr val="bg1"/>
                          </a:solidFill>
                          <a:latin typeface="Segoe UI "/>
                        </a:rPr>
                        <a:t>6, 12, 24</a:t>
                      </a:r>
                      <a:endParaRPr lang="en-US" sz="1100">
                        <a:solidFill>
                          <a:schemeClr val="bg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rPr>
                        <a:t>4, 8, 16, 64</a:t>
                      </a:r>
                      <a:endParaRPr lang="en-US" sz="1100">
                        <a:solidFill>
                          <a:schemeClr val="bg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24, 48, 96</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359861">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GPU</a:t>
                      </a:r>
                      <a:endParaRPr lang="en-US" sz="1100" b="1">
                        <a:solidFill>
                          <a:schemeClr val="bg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alpha val="20000"/>
                      </a:schemeClr>
                    </a:solidFill>
                  </a:tcPr>
                </a:tc>
                <a:tc>
                  <a:txBody>
                    <a:bodyPr/>
                    <a:lstStyle/>
                    <a:p>
                      <a:pPr marL="0" algn="ctr" defTabSz="914192" rtl="0" eaLnBrk="1" latinLnBrk="0" hangingPunct="1"/>
                      <a:r>
                        <a:rPr lang="en-US" sz="1100" kern="1200">
                          <a:solidFill>
                            <a:schemeClr val="bg1"/>
                          </a:solidFill>
                          <a:latin typeface="Segoe UI "/>
                        </a:rPr>
                        <a:t>Tesla K80</a:t>
                      </a:r>
                      <a:endParaRPr lang="en-US" sz="1100" kern="1200">
                        <a:solidFill>
                          <a:schemeClr val="bg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algn="ctr" defTabSz="914192" rtl="0" eaLnBrk="1" latinLnBrk="0" hangingPunct="1"/>
                      <a:r>
                        <a:rPr lang="en-US" sz="1100" kern="1200">
                          <a:solidFill>
                            <a:schemeClr val="bg1"/>
                          </a:solidFill>
                          <a:latin typeface="Segoe UI "/>
                        </a:rPr>
                        <a:t>Tesla P100</a:t>
                      </a:r>
                      <a:endParaRPr lang="en-US" sz="1100" kern="1200">
                        <a:solidFill>
                          <a:schemeClr val="bg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algn="ctr" defTabSz="914192" rtl="0" eaLnBrk="1" latinLnBrk="0" hangingPunct="1"/>
                      <a:r>
                        <a:rPr lang="en-US" sz="1100" kern="1200">
                          <a:solidFill>
                            <a:schemeClr val="bg1"/>
                          </a:solidFill>
                          <a:latin typeface="Segoe UI "/>
                        </a:rPr>
                        <a:t>Tesla V100</a:t>
                      </a:r>
                      <a:endParaRPr lang="en-US" sz="1100" kern="1200">
                        <a:solidFill>
                          <a:schemeClr val="bg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rPr>
                        <a:t>Tesla T4</a:t>
                      </a:r>
                      <a:endParaRPr lang="en-US" sz="1100">
                        <a:solidFill>
                          <a:schemeClr val="bg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A100 Tensor Core</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359861">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Memory</a:t>
                      </a:r>
                      <a:endParaRPr lang="en-US" sz="1100" b="1">
                        <a:solidFill>
                          <a:schemeClr val="bg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alpha val="20000"/>
                      </a:schemeClr>
                    </a:solidFill>
                  </a:tcPr>
                </a:tc>
                <a:tc>
                  <a:txBody>
                    <a:bodyPr/>
                    <a:lstStyle/>
                    <a:p>
                      <a:pPr algn="ctr"/>
                      <a:r>
                        <a:rPr lang="en-US" sz="1100">
                          <a:solidFill>
                            <a:schemeClr val="bg1"/>
                          </a:solidFill>
                          <a:latin typeface="Segoe UI "/>
                        </a:rPr>
                        <a:t>56/112/224 GB</a:t>
                      </a:r>
                      <a:endParaRPr lang="en-US" sz="1100">
                        <a:solidFill>
                          <a:schemeClr val="bg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a:solidFill>
                            <a:schemeClr val="bg1"/>
                          </a:solidFill>
                          <a:latin typeface="Segoe UI "/>
                        </a:rPr>
                        <a:t>112/224/448 GB</a:t>
                      </a:r>
                      <a:endParaRPr lang="en-US" sz="1100">
                        <a:solidFill>
                          <a:schemeClr val="bg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algn="ctr"/>
                      <a:r>
                        <a:rPr lang="en-US" sz="1100">
                          <a:solidFill>
                            <a:schemeClr val="bg1"/>
                          </a:solidFill>
                          <a:latin typeface="Segoe UI "/>
                        </a:rPr>
                        <a:t>112/224/448 GB</a:t>
                      </a:r>
                      <a:endParaRPr lang="en-US" sz="1100">
                        <a:solidFill>
                          <a:schemeClr val="bg1"/>
                        </a:solidFill>
                        <a:latin typeface="Segoe UI "/>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rPr>
                        <a:t>28/56/110/440 GB</a:t>
                      </a:r>
                      <a:endParaRPr lang="en-US" sz="1100">
                        <a:solidFill>
                          <a:schemeClr val="bg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220/440/880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359861">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Local Disk</a:t>
                      </a:r>
                      <a:endParaRPr lang="en-US" sz="1100" b="1">
                        <a:solidFill>
                          <a:schemeClr val="bg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alpha val="20000"/>
                      </a:schemeClr>
                    </a:solid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340/680/1440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736/1474/2948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736/1474/2948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180/360/2880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1123/2246/4492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359861">
                <a:tc>
                  <a:txBody>
                    <a:bodyPr/>
                    <a:lstStyle/>
                    <a:p>
                      <a:pPr algn="ctr"/>
                      <a:r>
                        <a:rPr lang="en-US" sz="1100">
                          <a:solidFill>
                            <a:schemeClr val="bg1"/>
                          </a:solidFill>
                          <a:latin typeface="Segoe UI Semibold" panose="020B0702040204020203" pitchFamily="34" charset="0"/>
                          <a:cs typeface="Segoe UI Semibold" panose="020B0702040204020203" pitchFamily="34" charset="0"/>
                        </a:rPr>
                        <a:t>Network</a:t>
                      </a:r>
                      <a:endParaRPr lang="en-US" sz="1100" b="1">
                        <a:solidFill>
                          <a:schemeClr val="bg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chemeClr val="accent1">
                        <a:alpha val="20000"/>
                      </a:schemeClr>
                    </a:solidFill>
                  </a:tcPr>
                </a:tc>
                <a:tc gridSpan="5">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kern="1200">
                          <a:solidFill>
                            <a:schemeClr val="bg1"/>
                          </a:solidFill>
                          <a:latin typeface="Segoe UI "/>
                        </a:rPr>
                        <a:t>Azure Network + InfiniBand (largest size only)</a:t>
                      </a:r>
                      <a:endParaRPr lang="en-US" sz="1100" b="0" kern="1200">
                        <a:solidFill>
                          <a:schemeClr val="bg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kern="1200">
                        <a:solidFill>
                          <a:srgbClr val="0070C0"/>
                        </a:solidFill>
                        <a:latin typeface="+mn-lt"/>
                        <a:ea typeface="+mn-ea"/>
                        <a:cs typeface="Segoe UI Light" panose="020B0502040204020203" pitchFamily="34" charset="0"/>
                      </a:endParaRPr>
                    </a:p>
                  </a:txBody>
                  <a:tcPr marL="73144" marR="73144" marT="36572" marB="36572" anchor="ct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kern="1200">
                        <a:solidFill>
                          <a:srgbClr val="0070C0"/>
                        </a:solidFill>
                        <a:latin typeface="+mn-lt"/>
                        <a:ea typeface="+mn-ea"/>
                        <a:cs typeface="Segoe UI Light" panose="020B0502040204020203" pitchFamily="34" charset="0"/>
                      </a:endParaRPr>
                    </a:p>
                  </a:txBody>
                  <a:tcPr marL="73144" marR="73144" marT="36572" marB="36572" anchor="ctr">
                    <a:lnL w="12700" cap="flat" cmpd="sng" algn="ctr">
                      <a:solidFill>
                        <a:schemeClr val="tx1">
                          <a:lumMod val="60000"/>
                          <a:lumOff val="40000"/>
                        </a:schemeClr>
                      </a:solidFill>
                      <a:prstDash val="solid"/>
                      <a:round/>
                      <a:headEnd type="none" w="med" len="med"/>
                      <a:tailEnd type="none" w="med" len="med"/>
                    </a:lnL>
                    <a:lnT w="12700" cap="flat" cmpd="sng" algn="ctr">
                      <a:solidFill>
                        <a:schemeClr val="tx1">
                          <a:lumMod val="60000"/>
                          <a:lumOff val="40000"/>
                        </a:schemeClr>
                      </a:solidFill>
                      <a:prstDash val="solid"/>
                      <a:round/>
                      <a:headEnd type="none" w="med" len="med"/>
                      <a:tailEnd type="none" w="med" len="med"/>
                    </a:lnT>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600" b="0" kern="1200">
                        <a:solidFill>
                          <a:schemeClr val="tx1"/>
                        </a:solidFill>
                        <a:latin typeface="Segoe UI Light" panose="020B0502040204020203" pitchFamily="34" charset="0"/>
                        <a:ea typeface="+mn-ea"/>
                        <a:cs typeface="Segoe UI Light" panose="020B0502040204020203" pitchFamily="34" charset="0"/>
                      </a:endParaRP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100" b="0" kern="1200">
                        <a:solidFill>
                          <a:schemeClr val="bg1"/>
                        </a:solidFill>
                        <a:latin typeface="Segoe UI "/>
                        <a:ea typeface="+mn-ea"/>
                        <a:cs typeface="Segoe UI Light" panose="020B0502040204020203" pitchFamily="34" charset="0"/>
                      </a:endParaRPr>
                    </a:p>
                  </a:txBody>
                  <a:tcPr marL="41144" marR="41144" marT="20572" marB="20572"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63" name="Table 162">
            <a:extLst>
              <a:ext uri="{FF2B5EF4-FFF2-40B4-BE49-F238E27FC236}">
                <a16:creationId xmlns:a16="http://schemas.microsoft.com/office/drawing/2014/main" id="{20F65DE7-C412-4D1C-A725-59AACF6D7971}"/>
              </a:ext>
              <a:ext uri="{C183D7F6-B498-43B3-948B-1728B52AA6E4}">
                <adec:decorative xmlns:adec="http://schemas.microsoft.com/office/drawing/2017/decorative" val="1"/>
              </a:ext>
            </a:extLst>
          </p:cNvPr>
          <p:cNvGraphicFramePr>
            <a:graphicFrameLocks noGrp="1"/>
          </p:cNvGraphicFramePr>
          <p:nvPr/>
        </p:nvGraphicFramePr>
        <p:xfrm>
          <a:off x="3137166" y="4266542"/>
          <a:ext cx="8594585" cy="2337643"/>
        </p:xfrm>
        <a:graphic>
          <a:graphicData uri="http://schemas.openxmlformats.org/drawingml/2006/table">
            <a:tbl>
              <a:tblPr firstRow="1" bandRow="1">
                <a:tableStyleId>{5C22544A-7EE6-4342-B048-85BDC9FD1C3A}</a:tableStyleId>
              </a:tblPr>
              <a:tblGrid>
                <a:gridCol w="948634">
                  <a:extLst>
                    <a:ext uri="{9D8B030D-6E8A-4147-A177-3AD203B41FA5}">
                      <a16:colId xmlns:a16="http://schemas.microsoft.com/office/drawing/2014/main" val="20000"/>
                    </a:ext>
                  </a:extLst>
                </a:gridCol>
                <a:gridCol w="2132634">
                  <a:extLst>
                    <a:ext uri="{9D8B030D-6E8A-4147-A177-3AD203B41FA5}">
                      <a16:colId xmlns:a16="http://schemas.microsoft.com/office/drawing/2014/main" val="20001"/>
                    </a:ext>
                  </a:extLst>
                </a:gridCol>
                <a:gridCol w="1892661">
                  <a:extLst>
                    <a:ext uri="{9D8B030D-6E8A-4147-A177-3AD203B41FA5}">
                      <a16:colId xmlns:a16="http://schemas.microsoft.com/office/drawing/2014/main" val="20002"/>
                    </a:ext>
                  </a:extLst>
                </a:gridCol>
                <a:gridCol w="1810328">
                  <a:extLst>
                    <a:ext uri="{9D8B030D-6E8A-4147-A177-3AD203B41FA5}">
                      <a16:colId xmlns:a16="http://schemas.microsoft.com/office/drawing/2014/main" val="20003"/>
                    </a:ext>
                  </a:extLst>
                </a:gridCol>
                <a:gridCol w="1810328">
                  <a:extLst>
                    <a:ext uri="{9D8B030D-6E8A-4147-A177-3AD203B41FA5}">
                      <a16:colId xmlns:a16="http://schemas.microsoft.com/office/drawing/2014/main" val="569520792"/>
                    </a:ext>
                  </a:extLst>
                </a:gridCol>
              </a:tblGrid>
              <a:tr h="489013">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bg1"/>
                          </a:solidFill>
                          <a:latin typeface="Segoe UI Semibold" panose="020B0702040204020203" pitchFamily="34" charset="0"/>
                          <a:cs typeface="Segoe UI Semibold" panose="020B0702040204020203" pitchFamily="34" charset="0"/>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bg1"/>
                          </a:solidFill>
                          <a:latin typeface="Segoe UI Semibold" panose="020B0702040204020203" pitchFamily="34" charset="0"/>
                          <a:cs typeface="Segoe UI Semibold" panose="020B0702040204020203" pitchFamily="34" charset="0"/>
                        </a:rPr>
                        <a:t>Instance </a:t>
                      </a:r>
                      <a:r>
                        <a:rPr lang="en-US" sz="1000" b="0">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1000" b="0">
                        <a:solidFill>
                          <a:schemeClr val="bg1"/>
                        </a:solidFill>
                        <a:latin typeface="Segoe UI Semibold" panose="020B0702040204020203" pitchFamily="34" charset="0"/>
                        <a:cs typeface="Segoe UI Semibold" panose="020B0702040204020203" pitchFamily="34" charset="0"/>
                      </a:endParaRP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NV</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NVv3</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NVv4</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NVads A10 v5</a:t>
                      </a:r>
                    </a:p>
                  </a:txBody>
                  <a:tcPr marL="41144" marR="41144" marT="20572" marB="205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solidFill>
                  </a:tcPr>
                </a:tc>
                <a:extLst>
                  <a:ext uri="{0D108BD9-81ED-4DB2-BD59-A6C34878D82A}">
                    <a16:rowId xmlns:a16="http://schemas.microsoft.com/office/drawing/2014/main" val="10000"/>
                  </a:ext>
                </a:extLst>
              </a:tr>
              <a:tr h="369726">
                <a:tc>
                  <a:txBody>
                    <a:bodyPr/>
                    <a:lstStyle/>
                    <a:p>
                      <a:pPr marL="0" marR="0" algn="ctr">
                        <a:spcBef>
                          <a:spcPts val="0"/>
                        </a:spcBef>
                        <a:spcAft>
                          <a:spcPts val="0"/>
                        </a:spcAft>
                      </a:pPr>
                      <a:r>
                        <a:rPr lang="en-US" sz="1100" b="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Cores</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alpha val="46000"/>
                      </a:srgbClr>
                    </a:solid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6, 12, 24</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12, 24, 48</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4, 8, 16, 32</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6, 12, 18, 36, 72</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369726">
                <a:tc>
                  <a:txBody>
                    <a:bodyPr/>
                    <a:lstStyle/>
                    <a:p>
                      <a:pPr marL="0" marR="0" algn="ctr">
                        <a:spcBef>
                          <a:spcPts val="0"/>
                        </a:spcBef>
                        <a:spcAft>
                          <a:spcPts val="0"/>
                        </a:spcAft>
                      </a:pPr>
                      <a:r>
                        <a:rPr lang="en-US" sz="1100" b="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GPU</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alpha val="46000"/>
                      </a:srgbClr>
                    </a:solid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Tesla M60</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Tesla M60</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Radeon Instinct MI25</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A10 Tensor Core</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369726">
                <a:tc>
                  <a:txBody>
                    <a:bodyPr/>
                    <a:lstStyle/>
                    <a:p>
                      <a:pPr marL="0" marR="0" algn="ctr">
                        <a:spcBef>
                          <a:spcPts val="0"/>
                        </a:spcBef>
                        <a:spcAft>
                          <a:spcPts val="0"/>
                        </a:spcAft>
                      </a:pPr>
                      <a:r>
                        <a:rPr lang="en-US" sz="1100" b="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Memory</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alpha val="46000"/>
                      </a:srgbClr>
                    </a:solid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56,112,224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112/224/448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14/28/56/112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55/110/220/440/880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369726">
                <a:tc>
                  <a:txBody>
                    <a:bodyPr/>
                    <a:lstStyle/>
                    <a:p>
                      <a:pPr marL="0" marR="0" algn="ctr">
                        <a:spcBef>
                          <a:spcPts val="0"/>
                        </a:spcBef>
                        <a:spcAft>
                          <a:spcPts val="0"/>
                        </a:spcAft>
                      </a:pPr>
                      <a:r>
                        <a:rPr lang="en-US" sz="1100" b="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Local Disk</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alpha val="46000"/>
                      </a:srgbClr>
                    </a:solid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340/680/1440 TB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320/640/1280 GB SSD</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88/176/352/704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180/320/720/1400 GB</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369726">
                <a:tc>
                  <a:txBody>
                    <a:bodyPr/>
                    <a:lstStyle/>
                    <a:p>
                      <a:pPr marL="0" marR="0" algn="ctr">
                        <a:spcBef>
                          <a:spcPts val="0"/>
                        </a:spcBef>
                        <a:spcAft>
                          <a:spcPts val="0"/>
                        </a:spcAft>
                      </a:pPr>
                      <a:r>
                        <a:rPr lang="en-US" sz="1100" b="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Network</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solidFill>
                      <a:srgbClr val="1E4E24">
                        <a:alpha val="46000"/>
                      </a:srgbClr>
                    </a:solidFill>
                  </a:tcPr>
                </a:tc>
                <a:tc gridSpan="4">
                  <a:txBody>
                    <a:bodyPr/>
                    <a:lstStyle/>
                    <a:p>
                      <a:pPr marL="0" marR="0" algn="ctr">
                        <a:spcBef>
                          <a:spcPts val="0"/>
                        </a:spcBef>
                        <a:spcAft>
                          <a:spcPts val="0"/>
                        </a:spcAft>
                      </a:pPr>
                      <a:r>
                        <a:rPr lang="en-US" sz="1100">
                          <a:solidFill>
                            <a:schemeClr val="bg1"/>
                          </a:solidFill>
                          <a:effectLst/>
                          <a:latin typeface="Segoe UI "/>
                          <a:ea typeface="Calibri" panose="020F0502020204030204" pitchFamily="34" charset="0"/>
                        </a:rPr>
                        <a:t>Azure Network</a:t>
                      </a: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pPr marL="0" marR="0" algn="ctr">
                        <a:spcBef>
                          <a:spcPts val="0"/>
                        </a:spcBef>
                        <a:spcAft>
                          <a:spcPts val="0"/>
                        </a:spcAft>
                      </a:pPr>
                      <a:endParaRPr lang="en-US" sz="1100">
                        <a:solidFill>
                          <a:schemeClr val="bg1"/>
                        </a:solidFill>
                        <a:effectLst/>
                        <a:latin typeface="Segoe UI "/>
                        <a:ea typeface="Calibri" panose="020F0502020204030204" pitchFamily="34" charset="0"/>
                      </a:endParaRPr>
                    </a:p>
                  </a:txBody>
                  <a:tcPr marL="68580" marR="68580" marT="0" marB="0" anchor="ctr">
                    <a:lnL w="12700" cap="flat" cmpd="sng" algn="ctr">
                      <a:solidFill>
                        <a:schemeClr val="tx1">
                          <a:lumMod val="60000"/>
                          <a:lumOff val="40000"/>
                        </a:schemeClr>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chemeClr val="tx1">
                          <a:lumMod val="60000"/>
                          <a:lumOff val="40000"/>
                        </a:schemeClr>
                      </a:solidFill>
                      <a:prstDash val="solid"/>
                      <a:round/>
                      <a:headEnd type="none" w="med" len="med"/>
                      <a:tailEnd type="none" w="med" len="med"/>
                    </a:lnT>
                    <a:lnB w="1270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8" name="Group 7">
            <a:extLst>
              <a:ext uri="{FF2B5EF4-FFF2-40B4-BE49-F238E27FC236}">
                <a16:creationId xmlns:a16="http://schemas.microsoft.com/office/drawing/2014/main" id="{D76114CE-EBA2-6C31-87A6-E080A0D067D9}"/>
              </a:ext>
            </a:extLst>
          </p:cNvPr>
          <p:cNvGrpSpPr/>
          <p:nvPr/>
        </p:nvGrpSpPr>
        <p:grpSpPr>
          <a:xfrm>
            <a:off x="4150255" y="1281594"/>
            <a:ext cx="1486457" cy="1902600"/>
            <a:chOff x="4150255" y="1281594"/>
            <a:chExt cx="1486457" cy="1902600"/>
          </a:xfrm>
        </p:grpSpPr>
        <p:sp>
          <p:nvSpPr>
            <p:cNvPr id="3" name="Rectangle 2">
              <a:extLst>
                <a:ext uri="{FF2B5EF4-FFF2-40B4-BE49-F238E27FC236}">
                  <a16:creationId xmlns:a16="http://schemas.microsoft.com/office/drawing/2014/main" id="{00C5469F-71AF-F217-F738-6F0CE766D2BA}"/>
                </a:ext>
              </a:extLst>
            </p:cNvPr>
            <p:cNvSpPr/>
            <p:nvPr/>
          </p:nvSpPr>
          <p:spPr bwMode="auto">
            <a:xfrm>
              <a:off x="4150255" y="1281594"/>
              <a:ext cx="1486457" cy="19026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F81B4F7E-37E2-8652-CB9C-9A44BE3868EA}"/>
                </a:ext>
              </a:extLst>
            </p:cNvPr>
            <p:cNvCxnSpPr>
              <a:cxnSpLocks/>
            </p:cNvCxnSpPr>
            <p:nvPr/>
          </p:nvCxnSpPr>
          <p:spPr>
            <a:xfrm>
              <a:off x="4182856" y="1321204"/>
              <a:ext cx="1428804" cy="1862989"/>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D966B60-1C3F-AEAE-0ACD-7B5C52428F91}"/>
              </a:ext>
            </a:extLst>
          </p:cNvPr>
          <p:cNvGrpSpPr/>
          <p:nvPr/>
        </p:nvGrpSpPr>
        <p:grpSpPr>
          <a:xfrm>
            <a:off x="5636712" y="1283843"/>
            <a:ext cx="1486457" cy="1902600"/>
            <a:chOff x="4150255" y="1281594"/>
            <a:chExt cx="1486457" cy="1902600"/>
          </a:xfrm>
        </p:grpSpPr>
        <p:sp>
          <p:nvSpPr>
            <p:cNvPr id="10" name="Rectangle 9">
              <a:extLst>
                <a:ext uri="{FF2B5EF4-FFF2-40B4-BE49-F238E27FC236}">
                  <a16:creationId xmlns:a16="http://schemas.microsoft.com/office/drawing/2014/main" id="{6313FD3A-63E7-D385-656F-0A5B83E1AD49}"/>
                </a:ext>
              </a:extLst>
            </p:cNvPr>
            <p:cNvSpPr/>
            <p:nvPr/>
          </p:nvSpPr>
          <p:spPr bwMode="auto">
            <a:xfrm>
              <a:off x="4150255" y="1281594"/>
              <a:ext cx="1486457" cy="19026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66EC26AF-78C0-3877-07E2-91B36DE6AE1D}"/>
                </a:ext>
              </a:extLst>
            </p:cNvPr>
            <p:cNvCxnSpPr>
              <a:cxnSpLocks/>
            </p:cNvCxnSpPr>
            <p:nvPr/>
          </p:nvCxnSpPr>
          <p:spPr>
            <a:xfrm>
              <a:off x="4182856" y="1321204"/>
              <a:ext cx="1428804" cy="1862989"/>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E62ABBA-ECB8-DECA-9EFA-87179B90DC7D}"/>
              </a:ext>
            </a:extLst>
          </p:cNvPr>
          <p:cNvGrpSpPr/>
          <p:nvPr/>
        </p:nvGrpSpPr>
        <p:grpSpPr>
          <a:xfrm>
            <a:off x="4083731" y="4280008"/>
            <a:ext cx="2116653" cy="1902600"/>
            <a:chOff x="4150255" y="1281594"/>
            <a:chExt cx="1486457" cy="1902600"/>
          </a:xfrm>
        </p:grpSpPr>
        <p:sp>
          <p:nvSpPr>
            <p:cNvPr id="13" name="Rectangle 12">
              <a:extLst>
                <a:ext uri="{FF2B5EF4-FFF2-40B4-BE49-F238E27FC236}">
                  <a16:creationId xmlns:a16="http://schemas.microsoft.com/office/drawing/2014/main" id="{9E09B2F8-5801-BF11-8117-FBEA307011CA}"/>
                </a:ext>
              </a:extLst>
            </p:cNvPr>
            <p:cNvSpPr/>
            <p:nvPr/>
          </p:nvSpPr>
          <p:spPr bwMode="auto">
            <a:xfrm>
              <a:off x="4150255" y="1281594"/>
              <a:ext cx="1486457" cy="19026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610D823-0A26-184E-5E76-F23BC11AD6DC}"/>
                </a:ext>
              </a:extLst>
            </p:cNvPr>
            <p:cNvCxnSpPr>
              <a:cxnSpLocks/>
            </p:cNvCxnSpPr>
            <p:nvPr/>
          </p:nvCxnSpPr>
          <p:spPr>
            <a:xfrm>
              <a:off x="4182856" y="1321204"/>
              <a:ext cx="1428804" cy="1862989"/>
            </a:xfrm>
            <a:prstGeom prst="line">
              <a:avLst/>
            </a:prstGeom>
            <a:ln w="571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32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E1D64769-3625-4C8D-B6E8-671C75B62E6E}"/>
              </a:ext>
              <a:ext uri="{C183D7F6-B498-43B3-948B-1728B52AA6E4}">
                <adec:decorative xmlns:adec="http://schemas.microsoft.com/office/drawing/2017/decorative" val="1"/>
              </a:ext>
            </a:extLst>
          </p:cNvPr>
          <p:cNvSpPr txBox="1"/>
          <p:nvPr/>
        </p:nvSpPr>
        <p:spPr>
          <a:xfrm>
            <a:off x="277186" y="5879892"/>
            <a:ext cx="9289267" cy="9048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B4009E">
                    <a:lumMod val="50000"/>
                    <a:alpha val="46000"/>
                  </a:srgbClr>
                </a:solidFill>
                <a:effectLst/>
                <a:uLnTx/>
                <a:uFillTx/>
                <a:latin typeface="Berlin Sans FB Demi" panose="020E0802020502020306" pitchFamily="34" charset="0"/>
                <a:ea typeface="+mn-ea"/>
                <a:cs typeface="+mn-cs"/>
              </a:rPr>
              <a:t>deep learning</a:t>
            </a:r>
          </a:p>
        </p:txBody>
      </p:sp>
      <p:pic>
        <p:nvPicPr>
          <p:cNvPr id="3" name="Picture 2">
            <a:extLst>
              <a:ext uri="{FF2B5EF4-FFF2-40B4-BE49-F238E27FC236}">
                <a16:creationId xmlns:a16="http://schemas.microsoft.com/office/drawing/2014/main" id="{95442BBA-EBB3-486A-8D25-8CADD07B6CF4}"/>
              </a:ext>
              <a:ext uri="{C183D7F6-B498-43B3-948B-1728B52AA6E4}">
                <adec:decorative xmlns:adec="http://schemas.microsoft.com/office/drawing/2017/decorative" val="1"/>
              </a:ext>
            </a:extLst>
          </p:cNvPr>
          <p:cNvPicPr>
            <a:picLocks noChangeAspect="1"/>
          </p:cNvPicPr>
          <p:nvPr/>
        </p:nvPicPr>
        <p:blipFill>
          <a:blip r:embed="rId3">
            <a:alphaModFix amt="30000"/>
          </a:blip>
          <a:stretch>
            <a:fillRect/>
          </a:stretch>
        </p:blipFill>
        <p:spPr>
          <a:xfrm>
            <a:off x="418863" y="5331127"/>
            <a:ext cx="691783" cy="691783"/>
          </a:xfrm>
          <a:prstGeom prst="rect">
            <a:avLst/>
          </a:prstGeom>
        </p:spPr>
      </p:pic>
      <p:sp>
        <p:nvSpPr>
          <p:cNvPr id="58" name="Title 1">
            <a:extLst>
              <a:ext uri="{FF2B5EF4-FFF2-40B4-BE49-F238E27FC236}">
                <a16:creationId xmlns:a16="http://schemas.microsoft.com/office/drawing/2014/main" id="{9B12491B-8900-4C8B-B39F-3884C9605830}"/>
              </a:ext>
              <a:ext uri="{C183D7F6-B498-43B3-948B-1728B52AA6E4}">
                <adec:decorative xmlns:adec="http://schemas.microsoft.com/office/drawing/2017/decorative" val="1"/>
              </a:ext>
            </a:extLst>
          </p:cNvPr>
          <p:cNvSpPr txBox="1">
            <a:spLocks noGrp="1"/>
          </p:cNvSpPr>
          <p:nvPr>
            <p:ph type="title" idx="4294967295"/>
          </p:nvPr>
        </p:nvSpPr>
        <p:spPr>
          <a:xfrm>
            <a:off x="270873" y="325691"/>
            <a:ext cx="10517187" cy="546108"/>
          </a:xfrm>
          <a:prstGeom prst="rect">
            <a:avLst/>
          </a:prstGeom>
          <a:noFill/>
          <a:ln>
            <a:noFill/>
            <a:prstDash/>
          </a:ln>
          <a:effectLst/>
        </p:spPr>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0741">
                      <a:schemeClr val="tx2"/>
                    </a:gs>
                    <a:gs pos="25000">
                      <a:schemeClr val="tx2"/>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147" normalizeH="0" baseline="0" noProof="0">
                <a:ln w="3175">
                  <a:noFill/>
                </a:ln>
                <a:solidFill>
                  <a:srgbClr val="FFFFFF"/>
                </a:solidFill>
                <a:effectLst/>
                <a:uLnTx/>
                <a:uFillTx/>
                <a:latin typeface="Segoe UI Semibold" panose="020B0502040204020203" pitchFamily="34" charset="0"/>
                <a:ea typeface="+mn-ea"/>
                <a:cs typeface="Segoe UI" pitchFamily="34" charset="0"/>
              </a:rPr>
              <a:t>GPUs for Deep Learning (ND Series)</a:t>
            </a:r>
          </a:p>
        </p:txBody>
      </p:sp>
      <p:graphicFrame>
        <p:nvGraphicFramePr>
          <p:cNvPr id="18" name="Table 17">
            <a:extLst>
              <a:ext uri="{FF2B5EF4-FFF2-40B4-BE49-F238E27FC236}">
                <a16:creationId xmlns:a16="http://schemas.microsoft.com/office/drawing/2014/main" id="{0B2A8525-810A-4C84-9CCE-CE5DF891C028}"/>
              </a:ext>
              <a:ext uri="{C183D7F6-B498-43B3-948B-1728B52AA6E4}">
                <adec:decorative xmlns:adec="http://schemas.microsoft.com/office/drawing/2017/decorative" val="1"/>
              </a:ext>
            </a:extLst>
          </p:cNvPr>
          <p:cNvGraphicFramePr>
            <a:graphicFrameLocks noGrp="1"/>
          </p:cNvGraphicFramePr>
          <p:nvPr/>
        </p:nvGraphicFramePr>
        <p:xfrm>
          <a:off x="764754" y="1734872"/>
          <a:ext cx="10797435" cy="3281947"/>
        </p:xfrm>
        <a:graphic>
          <a:graphicData uri="http://schemas.openxmlformats.org/drawingml/2006/table">
            <a:tbl>
              <a:tblPr firstRow="1" bandRow="1">
                <a:tableStyleId>{5C22544A-7EE6-4342-B048-85BDC9FD1C3A}</a:tableStyleId>
              </a:tblPr>
              <a:tblGrid>
                <a:gridCol w="1425143">
                  <a:extLst>
                    <a:ext uri="{9D8B030D-6E8A-4147-A177-3AD203B41FA5}">
                      <a16:colId xmlns:a16="http://schemas.microsoft.com/office/drawing/2014/main" val="20000"/>
                    </a:ext>
                  </a:extLst>
                </a:gridCol>
                <a:gridCol w="1921522">
                  <a:extLst>
                    <a:ext uri="{9D8B030D-6E8A-4147-A177-3AD203B41FA5}">
                      <a16:colId xmlns:a16="http://schemas.microsoft.com/office/drawing/2014/main" val="20001"/>
                    </a:ext>
                  </a:extLst>
                </a:gridCol>
                <a:gridCol w="2428044">
                  <a:extLst>
                    <a:ext uri="{9D8B030D-6E8A-4147-A177-3AD203B41FA5}">
                      <a16:colId xmlns:a16="http://schemas.microsoft.com/office/drawing/2014/main" val="20002"/>
                    </a:ext>
                  </a:extLst>
                </a:gridCol>
                <a:gridCol w="2511363">
                  <a:extLst>
                    <a:ext uri="{9D8B030D-6E8A-4147-A177-3AD203B41FA5}">
                      <a16:colId xmlns:a16="http://schemas.microsoft.com/office/drawing/2014/main" val="3790752533"/>
                    </a:ext>
                  </a:extLst>
                </a:gridCol>
                <a:gridCol w="2511363">
                  <a:extLst>
                    <a:ext uri="{9D8B030D-6E8A-4147-A177-3AD203B41FA5}">
                      <a16:colId xmlns:a16="http://schemas.microsoft.com/office/drawing/2014/main" val="536337742"/>
                    </a:ext>
                  </a:extLst>
                </a:gridCol>
              </a:tblGrid>
              <a:tr h="596900">
                <a:tc>
                  <a:txBody>
                    <a:bodyPr/>
                    <a:lstStyle/>
                    <a:p>
                      <a:pPr algn="ctr"/>
                      <a:endParaRPr lang="en-US" sz="1000">
                        <a:solidFill>
                          <a:srgbClr val="5A004F"/>
                        </a:solidFill>
                        <a:latin typeface="Segoe UI Light" panose="020B0502040204020203" pitchFamily="34" charset="0"/>
                        <a:cs typeface="Segoe UI Light" panose="020B0502040204020203" pitchFamily="34" charset="0"/>
                      </a:endParaRP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56000"/>
                      </a:srgbClr>
                    </a:solidFill>
                  </a:tcPr>
                </a:tc>
                <a:tc>
                  <a:txBody>
                    <a:bodyPr/>
                    <a:lstStyle/>
                    <a:p>
                      <a:pPr algn="ctr"/>
                      <a:endParaRPr lang="en-US" sz="1000" b="1">
                        <a:solidFill>
                          <a:srgbClr val="5A004F"/>
                        </a:solidFill>
                        <a:latin typeface="Segoe UI Light" panose="020B0502040204020203" pitchFamily="34" charset="0"/>
                        <a:cs typeface="Segoe UI Light" panose="020B0502040204020203" pitchFamily="34" charset="0"/>
                      </a:endParaRP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56000"/>
                      </a:srgb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000" b="1">
                        <a:solidFill>
                          <a:srgbClr val="5A004F"/>
                        </a:solidFill>
                        <a:latin typeface="Segoe UI Light" panose="020B0502040204020203" pitchFamily="34" charset="0"/>
                        <a:cs typeface="Segoe UI Light" panose="020B0502040204020203" pitchFamily="34" charset="0"/>
                      </a:endParaRP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56000"/>
                      </a:srgb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000" b="1">
                        <a:solidFill>
                          <a:srgbClr val="5A004F"/>
                        </a:solidFill>
                        <a:latin typeface="Segoe UI Light" panose="020B0502040204020203" pitchFamily="34" charset="0"/>
                        <a:cs typeface="Segoe UI Light" panose="020B0502040204020203" pitchFamily="34" charset="0"/>
                      </a:endParaRP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56000"/>
                      </a:srgb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000" b="1">
                        <a:solidFill>
                          <a:srgbClr val="5A004F"/>
                        </a:solidFill>
                        <a:latin typeface="Segoe UI Light" panose="020B0502040204020203" pitchFamily="34" charset="0"/>
                        <a:cs typeface="Segoe UI Light" panose="020B0502040204020203" pitchFamily="34" charset="0"/>
                      </a:endParaRPr>
                    </a:p>
                  </a:txBody>
                  <a:tcPr marL="60731" marR="60731" marT="30365" marB="303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56000"/>
                      </a:srgbClr>
                    </a:solidFill>
                  </a:tcPr>
                </a:tc>
                <a:extLst>
                  <a:ext uri="{0D108BD9-81ED-4DB2-BD59-A6C34878D82A}">
                    <a16:rowId xmlns:a16="http://schemas.microsoft.com/office/drawing/2014/main" val="10000"/>
                  </a:ext>
                </a:extLst>
              </a:tr>
              <a:tr h="385095">
                <a:tc>
                  <a:txBody>
                    <a:bodyPr/>
                    <a:lstStyle/>
                    <a:p>
                      <a:pPr marL="0" marR="0" algn="ctr">
                        <a:spcBef>
                          <a:spcPts val="0"/>
                        </a:spcBef>
                        <a:spcAft>
                          <a:spcPts val="0"/>
                        </a:spcAft>
                      </a:pPr>
                      <a:r>
                        <a:rPr lang="en-US" sz="1400" b="0" i="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CPU Cores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35000"/>
                      </a:srgbClr>
                    </a:solid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6,12,24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40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96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bg1"/>
                          </a:solidFill>
                          <a:effectLst/>
                          <a:latin typeface="+mn-lt"/>
                          <a:ea typeface="Calibri" panose="020F0502020204030204" pitchFamily="34" charset="0"/>
                        </a:rPr>
                        <a:t>96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1904">
                <a:tc>
                  <a:txBody>
                    <a:bodyPr/>
                    <a:lstStyle/>
                    <a:p>
                      <a:pPr marL="0" marR="0" algn="ctr">
                        <a:spcBef>
                          <a:spcPts val="0"/>
                        </a:spcBef>
                        <a:spcAft>
                          <a:spcPts val="0"/>
                        </a:spcAft>
                      </a:pPr>
                      <a:r>
                        <a:rPr lang="en-US" sz="1400" b="0" i="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GPU</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35000"/>
                      </a:srgbClr>
                    </a:solid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1x, 2x, or 4x P40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8x V100 32 GB (NVLink)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8x A100 40 GB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bg1"/>
                          </a:solidFill>
                          <a:effectLst/>
                          <a:latin typeface="+mn-lt"/>
                          <a:ea typeface="Calibri" panose="020F0502020204030204" pitchFamily="34" charset="0"/>
                        </a:rPr>
                        <a:t>8x A100 80 GB GPUs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1904">
                <a:tc>
                  <a:txBody>
                    <a:bodyPr/>
                    <a:lstStyle/>
                    <a:p>
                      <a:pPr marL="0" marR="0" algn="ctr">
                        <a:spcBef>
                          <a:spcPts val="0"/>
                        </a:spcBef>
                        <a:spcAft>
                          <a:spcPts val="0"/>
                        </a:spcAft>
                      </a:pPr>
                      <a:r>
                        <a:rPr lang="en-US" sz="1400" b="0" i="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Memory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35000"/>
                      </a:srgbClr>
                    </a:solid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12/224/448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672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900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1900 GB</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1904">
                <a:tc>
                  <a:txBody>
                    <a:bodyPr/>
                    <a:lstStyle/>
                    <a:p>
                      <a:pPr marL="0" marR="0" algn="ctr">
                        <a:spcBef>
                          <a:spcPts val="0"/>
                        </a:spcBef>
                        <a:spcAft>
                          <a:spcPts val="0"/>
                        </a:spcAft>
                      </a:pPr>
                      <a:r>
                        <a:rPr lang="en-US" sz="1400" b="0" i="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Local Disk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35000"/>
                      </a:srgbClr>
                    </a:solid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736/1474/2948 GiB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2948 GiB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6 TB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bg1"/>
                          </a:solidFill>
                          <a:effectLst/>
                          <a:latin typeface="+mn-lt"/>
                          <a:ea typeface="Calibri" panose="020F0502020204030204" pitchFamily="34" charset="0"/>
                        </a:rPr>
                        <a:t>6.4 TB SSD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094240">
                <a:tc>
                  <a:txBody>
                    <a:bodyPr/>
                    <a:lstStyle/>
                    <a:p>
                      <a:pPr marL="0" marR="0" algn="ctr">
                        <a:spcBef>
                          <a:spcPts val="0"/>
                        </a:spcBef>
                        <a:spcAft>
                          <a:spcPts val="0"/>
                        </a:spcAft>
                      </a:pPr>
                      <a:r>
                        <a:rPr lang="en-US" sz="1400" b="0" i="0">
                          <a:solidFill>
                            <a:schemeClr val="bg1"/>
                          </a:solidFill>
                          <a:effectLst/>
                          <a:latin typeface="Segoe UI Semibold" panose="020B0702040204020203" pitchFamily="34" charset="0"/>
                          <a:ea typeface="Calibri" panose="020F0502020204030204" pitchFamily="34" charset="0"/>
                          <a:cs typeface="Segoe UI Semibold" panose="020B0702040204020203" pitchFamily="34" charset="0"/>
                        </a:rPr>
                        <a:t>Network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2270">
                        <a:alpha val="35000"/>
                      </a:srgbClr>
                    </a:solid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Azure Network + InfiniBand EDR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Azure Network + InfiniBand EDR + NVLink GPU Interconnect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a:solidFill>
                            <a:schemeClr val="bg1"/>
                          </a:solidFill>
                          <a:effectLst/>
                          <a:latin typeface="+mn-lt"/>
                          <a:ea typeface="Calibri" panose="020F0502020204030204" pitchFamily="34" charset="0"/>
                        </a:rPr>
                        <a:t>Azure Network + InfiniBand EDR + NVLink GPU Interconnect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chemeClr val="bg1"/>
                          </a:solidFill>
                          <a:effectLst/>
                          <a:latin typeface="+mn-lt"/>
                          <a:ea typeface="Calibri" panose="020F0502020204030204" pitchFamily="34" charset="0"/>
                        </a:rPr>
                        <a:t>Azure Network + InfiniBand EDR + </a:t>
                      </a:r>
                      <a:r>
                        <a:rPr lang="en-US" sz="1200" err="1">
                          <a:solidFill>
                            <a:schemeClr val="bg1"/>
                          </a:solidFill>
                          <a:effectLst/>
                          <a:latin typeface="+mn-lt"/>
                          <a:ea typeface="Calibri" panose="020F0502020204030204" pitchFamily="34" charset="0"/>
                        </a:rPr>
                        <a:t>NVLink</a:t>
                      </a:r>
                      <a:r>
                        <a:rPr lang="en-US" sz="1200">
                          <a:solidFill>
                            <a:schemeClr val="bg1"/>
                          </a:solidFill>
                          <a:effectLst/>
                          <a:latin typeface="+mn-lt"/>
                          <a:ea typeface="Calibri" panose="020F0502020204030204" pitchFamily="34" charset="0"/>
                        </a:rPr>
                        <a:t> GPU Interconnect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9" name="TextBox 18">
            <a:extLst>
              <a:ext uri="{FF2B5EF4-FFF2-40B4-BE49-F238E27FC236}">
                <a16:creationId xmlns:a16="http://schemas.microsoft.com/office/drawing/2014/main" id="{5C0E1AD3-8FD0-4F8B-8C89-3FEB103FFB1B}"/>
              </a:ext>
              <a:ext uri="{C183D7F6-B498-43B3-948B-1728B52AA6E4}">
                <adec:decorative xmlns:adec="http://schemas.microsoft.com/office/drawing/2017/decorative" val="1"/>
              </a:ext>
            </a:extLst>
          </p:cNvPr>
          <p:cNvSpPr txBox="1"/>
          <p:nvPr/>
        </p:nvSpPr>
        <p:spPr>
          <a:xfrm>
            <a:off x="3153164" y="1812668"/>
            <a:ext cx="626560" cy="443198"/>
          </a:xfrm>
          <a:prstGeom prst="rect">
            <a:avLst/>
          </a:prstGeom>
          <a:noFill/>
        </p:spPr>
        <p:txBody>
          <a:bodyPr wrap="square" lIns="102870" tIns="82296" rIns="102870" bIns="82296" rtlCol="0">
            <a:spAutoFit/>
          </a:bodyPr>
          <a:lstStyle/>
          <a:p>
            <a:pPr marL="0" marR="0" lvl="0" indent="0" algn="l" defTabSz="514350" rtl="0" eaLnBrk="1" fontAlgn="auto" latinLnBrk="0" hangingPunct="1">
              <a:lnSpc>
                <a:spcPct val="90000"/>
              </a:lnSpc>
              <a:spcBef>
                <a:spcPts val="0"/>
              </a:spcBef>
              <a:spcAft>
                <a:spcPts val="33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a:t>
            </a:r>
          </a:p>
        </p:txBody>
      </p:sp>
      <p:grpSp>
        <p:nvGrpSpPr>
          <p:cNvPr id="20" name="Group 19">
            <a:extLst>
              <a:ext uri="{FF2B5EF4-FFF2-40B4-BE49-F238E27FC236}">
                <a16:creationId xmlns:a16="http://schemas.microsoft.com/office/drawing/2014/main" id="{5FE0C4BD-8608-41CE-B64F-B2DCE3577D14}"/>
              </a:ext>
              <a:ext uri="{C183D7F6-B498-43B3-948B-1728B52AA6E4}">
                <adec:decorative xmlns:adec="http://schemas.microsoft.com/office/drawing/2017/decorative" val="1"/>
              </a:ext>
            </a:extLst>
          </p:cNvPr>
          <p:cNvGrpSpPr/>
          <p:nvPr/>
        </p:nvGrpSpPr>
        <p:grpSpPr>
          <a:xfrm>
            <a:off x="2669222" y="1819553"/>
            <a:ext cx="483942" cy="404103"/>
            <a:chOff x="4687039" y="1444278"/>
            <a:chExt cx="237797" cy="198566"/>
          </a:xfrm>
        </p:grpSpPr>
        <p:grpSp>
          <p:nvGrpSpPr>
            <p:cNvPr id="21" name="Group 20">
              <a:extLst>
                <a:ext uri="{FF2B5EF4-FFF2-40B4-BE49-F238E27FC236}">
                  <a16:creationId xmlns:a16="http://schemas.microsoft.com/office/drawing/2014/main" id="{5128998B-FB94-47AC-AAB2-72497E3EF2A1}"/>
                </a:ext>
              </a:extLst>
            </p:cNvPr>
            <p:cNvGrpSpPr/>
            <p:nvPr/>
          </p:nvGrpSpPr>
          <p:grpSpPr>
            <a:xfrm>
              <a:off x="4687039" y="1444278"/>
              <a:ext cx="237797" cy="198566"/>
              <a:chOff x="1651239" y="3641994"/>
              <a:chExt cx="396220" cy="330853"/>
            </a:xfrm>
          </p:grpSpPr>
          <p:pic>
            <p:nvPicPr>
              <p:cNvPr id="23" name="Picture 22">
                <a:extLst>
                  <a:ext uri="{FF2B5EF4-FFF2-40B4-BE49-F238E27FC236}">
                    <a16:creationId xmlns:a16="http://schemas.microsoft.com/office/drawing/2014/main" id="{20E87F1A-1AC9-499D-861A-EECBCC4DB44C}"/>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651239" y="3641994"/>
                <a:ext cx="396220" cy="330853"/>
              </a:xfrm>
              <a:prstGeom prst="rect">
                <a:avLst/>
              </a:prstGeom>
            </p:spPr>
          </p:pic>
          <p:sp>
            <p:nvSpPr>
              <p:cNvPr id="24" name="Rectangle 23">
                <a:extLst>
                  <a:ext uri="{FF2B5EF4-FFF2-40B4-BE49-F238E27FC236}">
                    <a16:creationId xmlns:a16="http://schemas.microsoft.com/office/drawing/2014/main" id="{4B626FB9-552A-4B57-AA49-C9E68C1B6670}"/>
                  </a:ext>
                </a:extLst>
              </p:cNvPr>
              <p:cNvSpPr/>
              <p:nvPr/>
            </p:nvSpPr>
            <p:spPr bwMode="auto">
              <a:xfrm>
                <a:off x="1682546" y="3679931"/>
                <a:ext cx="336752" cy="191219"/>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rtl="0" eaLnBrk="1" fontAlgn="base" latinLnBrk="0" hangingPunct="1">
                  <a:lnSpc>
                    <a:spcPct val="90000"/>
                  </a:lnSpc>
                  <a:spcBef>
                    <a:spcPct val="0"/>
                  </a:spcBef>
                  <a:spcAft>
                    <a:spcPct val="0"/>
                  </a:spcAft>
                  <a:buClrTx/>
                  <a:buSzTx/>
                  <a:buFontTx/>
                  <a:buNone/>
                  <a:tabLst/>
                  <a:defRPr/>
                </a:pPr>
                <a:endParaRPr kumimoji="0" lang="en-US" sz="135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2" name="Graphic 21" descr="Cube with solid fill">
              <a:extLst>
                <a:ext uri="{FF2B5EF4-FFF2-40B4-BE49-F238E27FC236}">
                  <a16:creationId xmlns:a16="http://schemas.microsoft.com/office/drawing/2014/main" id="{32C46C82-0A24-411D-9F84-265163DFB7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6115" y="1471031"/>
              <a:ext cx="104939" cy="104939"/>
            </a:xfrm>
            <a:prstGeom prst="rect">
              <a:avLst/>
            </a:prstGeom>
          </p:spPr>
        </p:pic>
      </p:grpSp>
      <p:sp>
        <p:nvSpPr>
          <p:cNvPr id="25" name="TextBox 24">
            <a:extLst>
              <a:ext uri="{FF2B5EF4-FFF2-40B4-BE49-F238E27FC236}">
                <a16:creationId xmlns:a16="http://schemas.microsoft.com/office/drawing/2014/main" id="{3C5B710C-0031-4C1C-9BCD-5315696B7DB7}"/>
              </a:ext>
              <a:ext uri="{C183D7F6-B498-43B3-948B-1728B52AA6E4}">
                <adec:decorative xmlns:adec="http://schemas.microsoft.com/office/drawing/2017/decorative" val="1"/>
              </a:ext>
            </a:extLst>
          </p:cNvPr>
          <p:cNvSpPr txBox="1"/>
          <p:nvPr/>
        </p:nvSpPr>
        <p:spPr>
          <a:xfrm>
            <a:off x="5225127" y="1812668"/>
            <a:ext cx="908817" cy="443198"/>
          </a:xfrm>
          <a:prstGeom prst="rect">
            <a:avLst/>
          </a:prstGeom>
          <a:noFill/>
        </p:spPr>
        <p:txBody>
          <a:bodyPr wrap="square" lIns="102870" tIns="82296" rIns="102870" bIns="82296" rtlCol="0">
            <a:spAutoFit/>
          </a:bodyPr>
          <a:lstStyle/>
          <a:p>
            <a:pPr marL="0" marR="0" lvl="0" indent="0" algn="l" defTabSz="514350" rtl="0" eaLnBrk="1" fontAlgn="auto" latinLnBrk="0" hangingPunct="1">
              <a:lnSpc>
                <a:spcPct val="90000"/>
              </a:lnSpc>
              <a:spcBef>
                <a:spcPts val="0"/>
              </a:spcBef>
              <a:spcAft>
                <a:spcPts val="33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NDv2</a:t>
            </a:r>
          </a:p>
        </p:txBody>
      </p:sp>
      <p:grpSp>
        <p:nvGrpSpPr>
          <p:cNvPr id="26" name="Group 25">
            <a:extLst>
              <a:ext uri="{FF2B5EF4-FFF2-40B4-BE49-F238E27FC236}">
                <a16:creationId xmlns:a16="http://schemas.microsoft.com/office/drawing/2014/main" id="{CDDC785F-37C4-4B08-9C85-C6FEA1F95278}"/>
              </a:ext>
              <a:ext uri="{C183D7F6-B498-43B3-948B-1728B52AA6E4}">
                <adec:decorative xmlns:adec="http://schemas.microsoft.com/office/drawing/2017/decorative" val="1"/>
              </a:ext>
            </a:extLst>
          </p:cNvPr>
          <p:cNvGrpSpPr/>
          <p:nvPr/>
        </p:nvGrpSpPr>
        <p:grpSpPr>
          <a:xfrm>
            <a:off x="4741186" y="1819553"/>
            <a:ext cx="483942" cy="404103"/>
            <a:chOff x="4687039" y="1444278"/>
            <a:chExt cx="237797" cy="198566"/>
          </a:xfrm>
        </p:grpSpPr>
        <p:grpSp>
          <p:nvGrpSpPr>
            <p:cNvPr id="27" name="Group 26">
              <a:extLst>
                <a:ext uri="{FF2B5EF4-FFF2-40B4-BE49-F238E27FC236}">
                  <a16:creationId xmlns:a16="http://schemas.microsoft.com/office/drawing/2014/main" id="{D5C6A5D3-1C00-4287-8DA6-8E3EC24F9C11}"/>
                </a:ext>
              </a:extLst>
            </p:cNvPr>
            <p:cNvGrpSpPr/>
            <p:nvPr/>
          </p:nvGrpSpPr>
          <p:grpSpPr>
            <a:xfrm>
              <a:off x="4687039" y="1444278"/>
              <a:ext cx="237797" cy="198566"/>
              <a:chOff x="1651239" y="3641994"/>
              <a:chExt cx="396220" cy="330853"/>
            </a:xfrm>
          </p:grpSpPr>
          <p:pic>
            <p:nvPicPr>
              <p:cNvPr id="29" name="Picture 28">
                <a:extLst>
                  <a:ext uri="{FF2B5EF4-FFF2-40B4-BE49-F238E27FC236}">
                    <a16:creationId xmlns:a16="http://schemas.microsoft.com/office/drawing/2014/main" id="{0BF987F2-3BAF-4BD8-B9BF-5A092FF30C7A}"/>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651239" y="3641994"/>
                <a:ext cx="396220" cy="330853"/>
              </a:xfrm>
              <a:prstGeom prst="rect">
                <a:avLst/>
              </a:prstGeom>
            </p:spPr>
          </p:pic>
          <p:sp>
            <p:nvSpPr>
              <p:cNvPr id="30" name="Rectangle 29">
                <a:extLst>
                  <a:ext uri="{FF2B5EF4-FFF2-40B4-BE49-F238E27FC236}">
                    <a16:creationId xmlns:a16="http://schemas.microsoft.com/office/drawing/2014/main" id="{7420249C-D8F1-452D-ACBA-90FD5ED27C32}"/>
                  </a:ext>
                </a:extLst>
              </p:cNvPr>
              <p:cNvSpPr/>
              <p:nvPr/>
            </p:nvSpPr>
            <p:spPr bwMode="auto">
              <a:xfrm>
                <a:off x="1682546" y="3679931"/>
                <a:ext cx="336752" cy="191219"/>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rtl="0" eaLnBrk="1" fontAlgn="base" latinLnBrk="0" hangingPunct="1">
                  <a:lnSpc>
                    <a:spcPct val="90000"/>
                  </a:lnSpc>
                  <a:spcBef>
                    <a:spcPct val="0"/>
                  </a:spcBef>
                  <a:spcAft>
                    <a:spcPct val="0"/>
                  </a:spcAft>
                  <a:buClrTx/>
                  <a:buSzTx/>
                  <a:buFontTx/>
                  <a:buNone/>
                  <a:tabLst/>
                  <a:defRPr/>
                </a:pPr>
                <a:endParaRPr kumimoji="0" lang="en-US" sz="135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8" name="Graphic 27" descr="Cube with solid fill">
              <a:extLst>
                <a:ext uri="{FF2B5EF4-FFF2-40B4-BE49-F238E27FC236}">
                  <a16:creationId xmlns:a16="http://schemas.microsoft.com/office/drawing/2014/main" id="{D382E55C-19EC-44A9-A80E-AA365B0AE8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6115" y="1471031"/>
              <a:ext cx="104939" cy="104939"/>
            </a:xfrm>
            <a:prstGeom prst="rect">
              <a:avLst/>
            </a:prstGeom>
          </p:spPr>
        </p:pic>
      </p:grpSp>
      <p:sp>
        <p:nvSpPr>
          <p:cNvPr id="31" name="TextBox 30">
            <a:extLst>
              <a:ext uri="{FF2B5EF4-FFF2-40B4-BE49-F238E27FC236}">
                <a16:creationId xmlns:a16="http://schemas.microsoft.com/office/drawing/2014/main" id="{89B61D18-AD38-42CA-9F9B-8254306EE817}"/>
              </a:ext>
              <a:ext uri="{C183D7F6-B498-43B3-948B-1728B52AA6E4}">
                <adec:decorative xmlns:adec="http://schemas.microsoft.com/office/drawing/2017/decorative" val="1"/>
              </a:ext>
            </a:extLst>
          </p:cNvPr>
          <p:cNvSpPr txBox="1"/>
          <p:nvPr/>
        </p:nvSpPr>
        <p:spPr>
          <a:xfrm>
            <a:off x="7241509" y="1812668"/>
            <a:ext cx="2244365" cy="443198"/>
          </a:xfrm>
          <a:prstGeom prst="rect">
            <a:avLst/>
          </a:prstGeom>
          <a:noFill/>
        </p:spPr>
        <p:txBody>
          <a:bodyPr wrap="square" lIns="102870" tIns="82296" rIns="102870" bIns="82296" rtlCol="0">
            <a:spAutoFit/>
          </a:bodyPr>
          <a:lstStyle/>
          <a:p>
            <a:pPr marL="0" marR="0" lvl="0" indent="0" algn="l" defTabSz="514350" rtl="0" eaLnBrk="1" fontAlgn="auto" latinLnBrk="0" hangingPunct="1">
              <a:lnSpc>
                <a:spcPct val="90000"/>
              </a:lnSpc>
              <a:spcBef>
                <a:spcPts val="0"/>
              </a:spcBef>
              <a:spcAft>
                <a:spcPts val="33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 A100 v4</a:t>
            </a:r>
          </a:p>
        </p:txBody>
      </p:sp>
      <p:grpSp>
        <p:nvGrpSpPr>
          <p:cNvPr id="32" name="Group 31">
            <a:extLst>
              <a:ext uri="{FF2B5EF4-FFF2-40B4-BE49-F238E27FC236}">
                <a16:creationId xmlns:a16="http://schemas.microsoft.com/office/drawing/2014/main" id="{CEDCD621-4533-4210-9E05-09F4309589D2}"/>
              </a:ext>
              <a:ext uri="{C183D7F6-B498-43B3-948B-1728B52AA6E4}">
                <adec:decorative xmlns:adec="http://schemas.microsoft.com/office/drawing/2017/decorative" val="1"/>
              </a:ext>
            </a:extLst>
          </p:cNvPr>
          <p:cNvGrpSpPr/>
          <p:nvPr/>
        </p:nvGrpSpPr>
        <p:grpSpPr>
          <a:xfrm>
            <a:off x="6760580" y="1819553"/>
            <a:ext cx="483942" cy="404103"/>
            <a:chOff x="4687039" y="1444278"/>
            <a:chExt cx="237797" cy="198566"/>
          </a:xfrm>
        </p:grpSpPr>
        <p:grpSp>
          <p:nvGrpSpPr>
            <p:cNvPr id="33" name="Group 32">
              <a:extLst>
                <a:ext uri="{FF2B5EF4-FFF2-40B4-BE49-F238E27FC236}">
                  <a16:creationId xmlns:a16="http://schemas.microsoft.com/office/drawing/2014/main" id="{0CEBF725-0048-499B-8A59-42DB87CFE662}"/>
                </a:ext>
              </a:extLst>
            </p:cNvPr>
            <p:cNvGrpSpPr/>
            <p:nvPr/>
          </p:nvGrpSpPr>
          <p:grpSpPr>
            <a:xfrm>
              <a:off x="4687039" y="1444278"/>
              <a:ext cx="237797" cy="198566"/>
              <a:chOff x="1651239" y="3641994"/>
              <a:chExt cx="396220" cy="330853"/>
            </a:xfrm>
          </p:grpSpPr>
          <p:pic>
            <p:nvPicPr>
              <p:cNvPr id="35" name="Picture 34">
                <a:extLst>
                  <a:ext uri="{FF2B5EF4-FFF2-40B4-BE49-F238E27FC236}">
                    <a16:creationId xmlns:a16="http://schemas.microsoft.com/office/drawing/2014/main" id="{3EA56CB0-FDA9-4294-94F0-683C165752DB}"/>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651239" y="3641994"/>
                <a:ext cx="396220" cy="330853"/>
              </a:xfrm>
              <a:prstGeom prst="rect">
                <a:avLst/>
              </a:prstGeom>
            </p:spPr>
          </p:pic>
          <p:sp>
            <p:nvSpPr>
              <p:cNvPr id="36" name="Rectangle 35">
                <a:extLst>
                  <a:ext uri="{FF2B5EF4-FFF2-40B4-BE49-F238E27FC236}">
                    <a16:creationId xmlns:a16="http://schemas.microsoft.com/office/drawing/2014/main" id="{3D0381F7-04FF-4B8F-8F8D-FFA64D458922}"/>
                  </a:ext>
                </a:extLst>
              </p:cNvPr>
              <p:cNvSpPr/>
              <p:nvPr/>
            </p:nvSpPr>
            <p:spPr bwMode="auto">
              <a:xfrm>
                <a:off x="1682546" y="3679931"/>
                <a:ext cx="336752" cy="191219"/>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rtl="0" eaLnBrk="1" fontAlgn="base" latinLnBrk="0" hangingPunct="1">
                  <a:lnSpc>
                    <a:spcPct val="90000"/>
                  </a:lnSpc>
                  <a:spcBef>
                    <a:spcPct val="0"/>
                  </a:spcBef>
                  <a:spcAft>
                    <a:spcPct val="0"/>
                  </a:spcAft>
                  <a:buClrTx/>
                  <a:buSzTx/>
                  <a:buFontTx/>
                  <a:buNone/>
                  <a:tabLst/>
                  <a:defRPr/>
                </a:pPr>
                <a:endParaRPr kumimoji="0" lang="en-US" sz="135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34" name="Graphic 33" descr="Cube with solid fill">
              <a:extLst>
                <a:ext uri="{FF2B5EF4-FFF2-40B4-BE49-F238E27FC236}">
                  <a16:creationId xmlns:a16="http://schemas.microsoft.com/office/drawing/2014/main" id="{725F15A5-91FB-48CE-BCAF-74F0431AFD9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6115" y="1471031"/>
              <a:ext cx="104939" cy="104939"/>
            </a:xfrm>
            <a:prstGeom prst="rect">
              <a:avLst/>
            </a:prstGeom>
          </p:spPr>
        </p:pic>
      </p:grpSp>
      <p:sp>
        <p:nvSpPr>
          <p:cNvPr id="43" name="TextBox 42">
            <a:extLst>
              <a:ext uri="{FF2B5EF4-FFF2-40B4-BE49-F238E27FC236}">
                <a16:creationId xmlns:a16="http://schemas.microsoft.com/office/drawing/2014/main" id="{B778C27D-CE59-4376-8676-54DA75A25C4B}"/>
              </a:ext>
              <a:ext uri="{C183D7F6-B498-43B3-948B-1728B52AA6E4}">
                <adec:decorative xmlns:adec="http://schemas.microsoft.com/office/drawing/2017/decorative" val="1"/>
              </a:ext>
            </a:extLst>
          </p:cNvPr>
          <p:cNvSpPr txBox="1"/>
          <p:nvPr/>
        </p:nvSpPr>
        <p:spPr>
          <a:xfrm>
            <a:off x="9733735" y="1812668"/>
            <a:ext cx="2244365" cy="443198"/>
          </a:xfrm>
          <a:prstGeom prst="rect">
            <a:avLst/>
          </a:prstGeom>
          <a:noFill/>
        </p:spPr>
        <p:txBody>
          <a:bodyPr wrap="square" lIns="102870" tIns="82296" rIns="102870" bIns="82296" rtlCol="0">
            <a:spAutoFit/>
          </a:bodyPr>
          <a:lstStyle/>
          <a:p>
            <a:pPr marL="0" marR="0" lvl="0" indent="0" algn="l" defTabSz="514350" rtl="0" eaLnBrk="1" fontAlgn="auto" latinLnBrk="0" hangingPunct="1">
              <a:lnSpc>
                <a:spcPct val="90000"/>
              </a:lnSpc>
              <a:spcBef>
                <a:spcPts val="0"/>
              </a:spcBef>
              <a:spcAft>
                <a:spcPts val="33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NDm A100 v4</a:t>
            </a:r>
          </a:p>
        </p:txBody>
      </p:sp>
      <p:grpSp>
        <p:nvGrpSpPr>
          <p:cNvPr id="44" name="Group 43">
            <a:extLst>
              <a:ext uri="{FF2B5EF4-FFF2-40B4-BE49-F238E27FC236}">
                <a16:creationId xmlns:a16="http://schemas.microsoft.com/office/drawing/2014/main" id="{182CBB3F-125F-4701-9948-F7F6046802BD}"/>
              </a:ext>
              <a:ext uri="{C183D7F6-B498-43B3-948B-1728B52AA6E4}">
                <adec:decorative xmlns:adec="http://schemas.microsoft.com/office/drawing/2017/decorative" val="1"/>
              </a:ext>
            </a:extLst>
          </p:cNvPr>
          <p:cNvGrpSpPr/>
          <p:nvPr/>
        </p:nvGrpSpPr>
        <p:grpSpPr>
          <a:xfrm>
            <a:off x="9252806" y="1819553"/>
            <a:ext cx="483942" cy="404103"/>
            <a:chOff x="4687039" y="1444278"/>
            <a:chExt cx="237797" cy="198566"/>
          </a:xfrm>
        </p:grpSpPr>
        <p:grpSp>
          <p:nvGrpSpPr>
            <p:cNvPr id="45" name="Group 44">
              <a:extLst>
                <a:ext uri="{FF2B5EF4-FFF2-40B4-BE49-F238E27FC236}">
                  <a16:creationId xmlns:a16="http://schemas.microsoft.com/office/drawing/2014/main" id="{242961C8-CC9C-412A-ADA4-B9BB1FA7C9D1}"/>
                </a:ext>
              </a:extLst>
            </p:cNvPr>
            <p:cNvGrpSpPr/>
            <p:nvPr/>
          </p:nvGrpSpPr>
          <p:grpSpPr>
            <a:xfrm>
              <a:off x="4687039" y="1444278"/>
              <a:ext cx="237797" cy="198566"/>
              <a:chOff x="1651239" y="3641994"/>
              <a:chExt cx="396220" cy="330853"/>
            </a:xfrm>
          </p:grpSpPr>
          <p:pic>
            <p:nvPicPr>
              <p:cNvPr id="47" name="Picture 46">
                <a:extLst>
                  <a:ext uri="{FF2B5EF4-FFF2-40B4-BE49-F238E27FC236}">
                    <a16:creationId xmlns:a16="http://schemas.microsoft.com/office/drawing/2014/main" id="{729D1CF0-5CE9-43D3-99A3-339AED376A33}"/>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651239" y="3641994"/>
                <a:ext cx="396220" cy="330853"/>
              </a:xfrm>
              <a:prstGeom prst="rect">
                <a:avLst/>
              </a:prstGeom>
            </p:spPr>
          </p:pic>
          <p:sp>
            <p:nvSpPr>
              <p:cNvPr id="48" name="Rectangle 47">
                <a:extLst>
                  <a:ext uri="{FF2B5EF4-FFF2-40B4-BE49-F238E27FC236}">
                    <a16:creationId xmlns:a16="http://schemas.microsoft.com/office/drawing/2014/main" id="{4A8D3D8C-ED7B-44BF-A5ED-FBAD6402EE1B}"/>
                  </a:ext>
                </a:extLst>
              </p:cNvPr>
              <p:cNvSpPr/>
              <p:nvPr/>
            </p:nvSpPr>
            <p:spPr bwMode="auto">
              <a:xfrm>
                <a:off x="1682546" y="3679931"/>
                <a:ext cx="336752" cy="191219"/>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algn="ctr" defTabSz="524516" rtl="0" eaLnBrk="1" fontAlgn="base" latinLnBrk="0" hangingPunct="1">
                  <a:lnSpc>
                    <a:spcPct val="90000"/>
                  </a:lnSpc>
                  <a:spcBef>
                    <a:spcPct val="0"/>
                  </a:spcBef>
                  <a:spcAft>
                    <a:spcPct val="0"/>
                  </a:spcAft>
                  <a:buClrTx/>
                  <a:buSzTx/>
                  <a:buFontTx/>
                  <a:buNone/>
                  <a:tabLst/>
                  <a:defRPr/>
                </a:pPr>
                <a:endParaRPr kumimoji="0" lang="en-US" sz="135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6" name="Graphic 45" descr="Cube with solid fill">
              <a:extLst>
                <a:ext uri="{FF2B5EF4-FFF2-40B4-BE49-F238E27FC236}">
                  <a16:creationId xmlns:a16="http://schemas.microsoft.com/office/drawing/2014/main" id="{820A56B5-47A2-484E-9A59-20F1EFE111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6115" y="1471031"/>
              <a:ext cx="104939" cy="104939"/>
            </a:xfrm>
            <a:prstGeom prst="rect">
              <a:avLst/>
            </a:prstGeom>
          </p:spPr>
        </p:pic>
      </p:grpSp>
    </p:spTree>
    <p:extLst>
      <p:ext uri="{BB962C8B-B14F-4D97-AF65-F5344CB8AC3E}">
        <p14:creationId xmlns:p14="http://schemas.microsoft.com/office/powerpoint/2010/main" val="262989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up of a leaf&#10;&#10;Description automatically generated with medium confidence">
            <a:extLst>
              <a:ext uri="{FF2B5EF4-FFF2-40B4-BE49-F238E27FC236}">
                <a16:creationId xmlns:a16="http://schemas.microsoft.com/office/drawing/2014/main" id="{3908E216-B5C4-E7AE-BA75-3B5F33AD3BD2}"/>
              </a:ext>
            </a:extLst>
          </p:cNvPr>
          <p:cNvPicPr>
            <a:picLocks noChangeAspect="1"/>
          </p:cNvPicPr>
          <p:nvPr/>
        </p:nvPicPr>
        <p:blipFill rotWithShape="1">
          <a:blip r:embed="rId3" cstate="print">
            <a:duotone>
              <a:prstClr val="black"/>
              <a:schemeClr val="accent1">
                <a:tint val="45000"/>
                <a:satMod val="400000"/>
              </a:schemeClr>
            </a:duotone>
            <a:alphaModFix amt="26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C19FE7D-1472-4217-9C5F-3748CC8EF595}"/>
              </a:ext>
              <a:ext uri="{C183D7F6-B498-43B3-948B-1728B52AA6E4}">
                <adec:decorative xmlns:adec="http://schemas.microsoft.com/office/drawing/2017/decorative" val="1"/>
              </a:ext>
            </a:extLst>
          </p:cNvPr>
          <p:cNvSpPr/>
          <p:nvPr/>
        </p:nvSpPr>
        <p:spPr bwMode="auto">
          <a:xfrm>
            <a:off x="3695700" y="6385087"/>
            <a:ext cx="5724525" cy="4729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7727CAB-7ED5-4F44-B836-5F34557054E3}"/>
              </a:ext>
            </a:extLst>
          </p:cNvPr>
          <p:cNvSpPr>
            <a:spLocks noGrp="1"/>
          </p:cNvSpPr>
          <p:nvPr>
            <p:ph type="title"/>
          </p:nvPr>
        </p:nvSpPr>
        <p:spPr>
          <a:xfrm>
            <a:off x="0" y="334153"/>
            <a:ext cx="12191999" cy="553998"/>
          </a:xfrm>
        </p:spPr>
        <p:txBody>
          <a:bodyPr>
            <a:noAutofit/>
          </a:bodyPr>
          <a:lstStyle/>
          <a:p>
            <a:pPr algn="ctr"/>
            <a:r>
              <a:rPr lang="en-US" sz="2800"/>
              <a:t>Azure NC A100 v4 Virtual Machine</a:t>
            </a:r>
          </a:p>
        </p:txBody>
      </p:sp>
      <p:sp>
        <p:nvSpPr>
          <p:cNvPr id="3" name="Text Placeholder 2">
            <a:extLst>
              <a:ext uri="{FF2B5EF4-FFF2-40B4-BE49-F238E27FC236}">
                <a16:creationId xmlns:a16="http://schemas.microsoft.com/office/drawing/2014/main" id="{AAF266D6-8DEE-41B4-A14A-81728C64F81C}"/>
              </a:ext>
            </a:extLst>
          </p:cNvPr>
          <p:cNvSpPr>
            <a:spLocks noGrp="1"/>
          </p:cNvSpPr>
          <p:nvPr>
            <p:ph sz="quarter" idx="10"/>
          </p:nvPr>
        </p:nvSpPr>
        <p:spPr>
          <a:xfrm>
            <a:off x="489329" y="1375506"/>
            <a:ext cx="6313514" cy="5009581"/>
          </a:xfrm>
        </p:spPr>
        <p:txBody>
          <a:bodyPr vert="horz" wrap="square" lIns="0" tIns="0" rIns="0" bIns="0" rtlCol="0" anchor="t">
            <a:normAutofit/>
          </a:bodyPr>
          <a:lstStyle/>
          <a:p>
            <a:pPr marL="0" indent="0" defTabSz="913225" fontAlgn="base">
              <a:spcBef>
                <a:spcPts val="0"/>
              </a:spcBef>
              <a:spcAft>
                <a:spcPts val="600"/>
              </a:spcAft>
              <a:buNone/>
              <a:defRPr/>
            </a:pPr>
            <a:r>
              <a:rPr lang="en-US" sz="1600">
                <a:solidFill>
                  <a:srgbClr val="50E6FF"/>
                </a:solidFill>
                <a:latin typeface="Segoe UI Semibold" panose="020B0702040204020203" pitchFamily="34" charset="0"/>
                <a:cs typeface="Segoe UI Semibold" panose="020B0702040204020203" pitchFamily="34" charset="0"/>
              </a:rPr>
              <a:t>Build &amp; train innovative models</a:t>
            </a:r>
          </a:p>
          <a:p>
            <a:pPr marL="0" indent="0" defTabSz="913225" fontAlgn="base">
              <a:spcBef>
                <a:spcPts val="0"/>
              </a:spcBef>
              <a:buNone/>
              <a:defRPr/>
            </a:pPr>
            <a:r>
              <a:rPr lang="en-US" sz="1200">
                <a:solidFill>
                  <a:schemeClr val="tx1"/>
                </a:solidFill>
                <a:latin typeface="Segoe UI" panose="020B0502040204020203" pitchFamily="34" charset="0"/>
              </a:rPr>
              <a:t>Perfect for</a:t>
            </a:r>
            <a:r>
              <a:rPr lang="en-US" sz="1200" b="0" i="0">
                <a:solidFill>
                  <a:schemeClr val="tx1"/>
                </a:solidFill>
                <a:effectLst/>
                <a:latin typeface="Segoe UI" panose="020B0502040204020203" pitchFamily="34" charset="0"/>
              </a:rPr>
              <a:t> real-world Azure Applied AI training and batch inference workloads</a:t>
            </a:r>
            <a:r>
              <a:rPr lang="en-US" sz="1400" b="0" i="0">
                <a:solidFill>
                  <a:schemeClr val="tx1"/>
                </a:solidFill>
                <a:effectLst/>
                <a:latin typeface="Segoe UI"/>
                <a:cs typeface="Segoe UI"/>
              </a:rPr>
              <a:t> such as:</a:t>
            </a:r>
          </a:p>
          <a:p>
            <a:pPr marL="571500" indent="-171450" algn="l">
              <a:buFont typeface="Arial" panose="020B0604020202020204" pitchFamily="34" charset="0"/>
              <a:buChar char="•"/>
            </a:pPr>
            <a:r>
              <a:rPr lang="en-US" sz="1100" b="0" i="0">
                <a:solidFill>
                  <a:schemeClr val="tx1"/>
                </a:solidFill>
                <a:effectLst/>
                <a:latin typeface="Segoe UI" panose="020B0502040204020203" pitchFamily="34" charset="0"/>
              </a:rPr>
              <a:t>GPU-accelerated analytics and databases</a:t>
            </a:r>
          </a:p>
          <a:p>
            <a:pPr marL="571500" indent="-171450" algn="l">
              <a:buFont typeface="Arial" panose="020B0604020202020204" pitchFamily="34" charset="0"/>
              <a:buChar char="•"/>
            </a:pPr>
            <a:r>
              <a:rPr lang="en-US" sz="1100" b="0" i="0">
                <a:solidFill>
                  <a:schemeClr val="tx1"/>
                </a:solidFill>
                <a:effectLst/>
                <a:latin typeface="Segoe UI" panose="020B0502040204020203" pitchFamily="34" charset="0"/>
              </a:rPr>
              <a:t>Batch inferencing with heavy pre- and post-processing</a:t>
            </a:r>
          </a:p>
          <a:p>
            <a:pPr marL="571500" indent="-171450" algn="l">
              <a:buFont typeface="Arial" panose="020B0604020202020204" pitchFamily="34" charset="0"/>
              <a:buChar char="•"/>
            </a:pPr>
            <a:r>
              <a:rPr lang="en-US" sz="1100" b="0" i="0">
                <a:solidFill>
                  <a:schemeClr val="tx1"/>
                </a:solidFill>
                <a:effectLst/>
                <a:latin typeface="Segoe UI" panose="020B0502040204020203" pitchFamily="34" charset="0"/>
              </a:rPr>
              <a:t>Autonomous driving reinforcement learning</a:t>
            </a:r>
          </a:p>
          <a:p>
            <a:pPr marL="571500" indent="-171450" algn="l">
              <a:buFont typeface="Arial" panose="020B0604020202020204" pitchFamily="34" charset="0"/>
              <a:buChar char="•"/>
            </a:pPr>
            <a:r>
              <a:rPr lang="en-US" sz="1100" b="0" i="0">
                <a:solidFill>
                  <a:schemeClr val="tx1"/>
                </a:solidFill>
                <a:effectLst/>
                <a:latin typeface="Segoe UI" panose="020B0502040204020203" pitchFamily="34" charset="0"/>
              </a:rPr>
              <a:t>Oil and gas reservoir simulation</a:t>
            </a:r>
          </a:p>
          <a:p>
            <a:pPr marL="571500" indent="-171450" algn="l">
              <a:buFont typeface="Arial" panose="020B0604020202020204" pitchFamily="34" charset="0"/>
              <a:buChar char="•"/>
            </a:pPr>
            <a:r>
              <a:rPr lang="en-US" sz="1100" b="0" i="0">
                <a:solidFill>
                  <a:schemeClr val="tx1"/>
                </a:solidFill>
                <a:effectLst/>
                <a:latin typeface="Segoe UI" panose="020B0502040204020203" pitchFamily="34" charset="0"/>
              </a:rPr>
              <a:t>Machine learning (ML) development</a:t>
            </a:r>
          </a:p>
          <a:p>
            <a:pPr marL="571500" indent="-171450" algn="l">
              <a:spcAft>
                <a:spcPts val="300"/>
              </a:spcAft>
              <a:buFont typeface="Arial" panose="020B0604020202020204" pitchFamily="34" charset="0"/>
              <a:buChar char="•"/>
            </a:pPr>
            <a:r>
              <a:rPr lang="en-US" sz="1100" b="0" i="0">
                <a:solidFill>
                  <a:schemeClr val="tx1"/>
                </a:solidFill>
                <a:effectLst/>
                <a:latin typeface="Segoe UI" panose="020B0502040204020203" pitchFamily="34" charset="0"/>
              </a:rPr>
              <a:t>Video processing</a:t>
            </a:r>
          </a:p>
          <a:p>
            <a:pPr marL="571500" indent="-171450" algn="l">
              <a:spcBef>
                <a:spcPts val="0"/>
              </a:spcBef>
              <a:spcAft>
                <a:spcPts val="600"/>
              </a:spcAft>
              <a:buFont typeface="Arial" panose="020B0604020202020204" pitchFamily="34" charset="0"/>
              <a:buChar char="•"/>
            </a:pPr>
            <a:r>
              <a:rPr lang="en-US" sz="1100" b="0" i="0">
                <a:solidFill>
                  <a:schemeClr val="tx1"/>
                </a:solidFill>
                <a:effectLst/>
                <a:latin typeface="Segoe UI" panose="020B0502040204020203" pitchFamily="34" charset="0"/>
              </a:rPr>
              <a:t>AI/ML web services</a:t>
            </a:r>
          </a:p>
          <a:p>
            <a:pPr marL="1000043" lvl="2" indent="-171450">
              <a:buFont typeface="Arial" panose="020B0604020202020204" pitchFamily="34" charset="0"/>
              <a:buChar char="•"/>
            </a:pPr>
            <a:endParaRPr lang="en-US" sz="100">
              <a:solidFill>
                <a:schemeClr val="tx1"/>
              </a:solidFill>
              <a:latin typeface="Segoe UI" panose="020B0502040204020203" pitchFamily="34" charset="0"/>
            </a:endParaRPr>
          </a:p>
          <a:p>
            <a:pPr marL="1000043" lvl="2" indent="-171450">
              <a:buFont typeface="Arial" panose="020B0604020202020204" pitchFamily="34" charset="0"/>
              <a:buChar char="•"/>
            </a:pPr>
            <a:endParaRPr lang="en-US" sz="100" b="0" i="0">
              <a:solidFill>
                <a:schemeClr val="tx1"/>
              </a:solidFill>
              <a:effectLst/>
              <a:latin typeface="Segoe UI" panose="020B0502040204020203" pitchFamily="34" charset="0"/>
            </a:endParaRPr>
          </a:p>
          <a:p>
            <a:pPr marL="1000043" lvl="2" indent="-171450">
              <a:buFont typeface="Arial" panose="020B0604020202020204" pitchFamily="34" charset="0"/>
              <a:buChar char="•"/>
            </a:pPr>
            <a:endParaRPr lang="en-US" sz="100" b="0" i="0">
              <a:solidFill>
                <a:schemeClr val="tx1"/>
              </a:solidFill>
              <a:effectLst/>
              <a:latin typeface="Segoe UI" panose="020B0502040204020203" pitchFamily="34" charset="0"/>
            </a:endParaRPr>
          </a:p>
          <a:p>
            <a:pPr marL="0" indent="0" defTabSz="913225" fontAlgn="base">
              <a:spcBef>
                <a:spcPts val="0"/>
              </a:spcBef>
              <a:buNone/>
              <a:defRPr/>
            </a:pPr>
            <a:endParaRPr lang="en-US" sz="300">
              <a:solidFill>
                <a:srgbClr val="50E6FF"/>
              </a:solidFill>
              <a:latin typeface="Segoe UI Semibold" panose="020B0702040204020203" pitchFamily="34" charset="0"/>
              <a:cs typeface="Segoe UI Semibold" panose="020B0702040204020203" pitchFamily="34" charset="0"/>
            </a:endParaRPr>
          </a:p>
          <a:p>
            <a:pPr marL="0" indent="0" defTabSz="913225" fontAlgn="base">
              <a:spcBef>
                <a:spcPts val="0"/>
              </a:spcBef>
              <a:spcAft>
                <a:spcPts val="600"/>
              </a:spcAft>
              <a:buNone/>
              <a:defRPr/>
            </a:pPr>
            <a:r>
              <a:rPr lang="en-US" sz="1600">
                <a:solidFill>
                  <a:srgbClr val="50E6FF"/>
                </a:solidFill>
                <a:latin typeface="Segoe UI Semibold" panose="020B0702040204020203" pitchFamily="34" charset="0"/>
                <a:cs typeface="Segoe UI Semibold" panose="020B0702040204020203" pitchFamily="34" charset="0"/>
              </a:rPr>
              <a:t>Best of both CPU and GPU resources</a:t>
            </a:r>
          </a:p>
          <a:p>
            <a:pPr marL="571500" indent="-168275" defTabSz="913225" fontAlgn="base">
              <a:spcBef>
                <a:spcPts val="0"/>
              </a:spcBef>
              <a:spcAft>
                <a:spcPts val="300"/>
              </a:spcAft>
              <a:defRPr/>
            </a:pPr>
            <a:r>
              <a:rPr lang="en-US" sz="1100" b="0" i="0">
                <a:solidFill>
                  <a:schemeClr val="tx1"/>
                </a:solidFill>
                <a:effectLst/>
                <a:latin typeface="Segoe UI" panose="020B0502040204020203" pitchFamily="34" charset="0"/>
              </a:rPr>
              <a:t>NVIDIA A100 PCIe GPU and 3rd-generation AMD </a:t>
            </a:r>
            <a:r>
              <a:rPr lang="en-US" sz="1100" b="0" i="0" err="1">
                <a:solidFill>
                  <a:schemeClr val="tx1"/>
                </a:solidFill>
                <a:effectLst/>
                <a:latin typeface="Segoe UI" panose="020B0502040204020203" pitchFamily="34" charset="0"/>
              </a:rPr>
              <a:t>Epyc</a:t>
            </a:r>
            <a:r>
              <a:rPr lang="en-US" sz="1100" b="0" i="0">
                <a:solidFill>
                  <a:schemeClr val="tx1"/>
                </a:solidFill>
                <a:effectLst/>
                <a:latin typeface="Segoe UI" panose="020B0502040204020203" pitchFamily="34" charset="0"/>
              </a:rPr>
              <a:t>™ 7V13 (Milan) processors</a:t>
            </a:r>
          </a:p>
          <a:p>
            <a:pPr marL="571500" indent="-168275" defTabSz="913225" fontAlgn="base">
              <a:spcBef>
                <a:spcPts val="0"/>
              </a:spcBef>
              <a:spcAft>
                <a:spcPts val="300"/>
              </a:spcAft>
              <a:defRPr/>
            </a:pPr>
            <a:r>
              <a:rPr lang="en-US" sz="1100" b="0" i="0">
                <a:solidFill>
                  <a:schemeClr val="tx1"/>
                </a:solidFill>
                <a:effectLst/>
                <a:latin typeface="Segoe UI" panose="020B0502040204020203" pitchFamily="34" charset="0"/>
              </a:rPr>
              <a:t>Up to four (4) NVIDIA A100 PCIe GPUs with 80GB memory each for each VM</a:t>
            </a:r>
          </a:p>
          <a:p>
            <a:pPr marL="571500" indent="-168275" defTabSz="913225" fontAlgn="base">
              <a:spcBef>
                <a:spcPts val="0"/>
              </a:spcBef>
              <a:spcAft>
                <a:spcPts val="300"/>
              </a:spcAft>
              <a:defRPr/>
            </a:pPr>
            <a:r>
              <a:rPr lang="en-US" sz="1100">
                <a:solidFill>
                  <a:schemeClr val="tx1"/>
                </a:solidFill>
                <a:latin typeface="Segoe UI" panose="020B0502040204020203" pitchFamily="34" charset="0"/>
              </a:rPr>
              <a:t>U</a:t>
            </a:r>
            <a:r>
              <a:rPr lang="en-US" sz="1100" b="0" i="0">
                <a:solidFill>
                  <a:schemeClr val="tx1"/>
                </a:solidFill>
                <a:effectLst/>
                <a:latin typeface="Segoe UI" panose="020B0502040204020203" pitchFamily="34" charset="0"/>
              </a:rPr>
              <a:t>p to 96 non-multithreaded AMD EPYC Milan processor cores and 880 GiB of system memory</a:t>
            </a:r>
          </a:p>
          <a:p>
            <a:pPr marL="571500" indent="-168275" defTabSz="913225" fontAlgn="base">
              <a:spcBef>
                <a:spcPts val="0"/>
              </a:spcBef>
              <a:spcAft>
                <a:spcPts val="300"/>
              </a:spcAft>
              <a:defRPr/>
            </a:pPr>
            <a:r>
              <a:rPr lang="en-US" sz="1100" b="0" i="0">
                <a:solidFill>
                  <a:schemeClr val="tx1"/>
                </a:solidFill>
                <a:effectLst/>
                <a:latin typeface="Segoe UI" panose="020B0502040204020203" pitchFamily="34" charset="0"/>
              </a:rPr>
              <a:t>Supported with Ubuntu 18.04, 20.04 CentOS 7.9, CentOS 8.4, RHEL 7.9 and RHEL 8.5 images</a:t>
            </a:r>
          </a:p>
        </p:txBody>
      </p:sp>
      <p:sp>
        <p:nvSpPr>
          <p:cNvPr id="8" name="Title 1">
            <a:extLst>
              <a:ext uri="{FF2B5EF4-FFF2-40B4-BE49-F238E27FC236}">
                <a16:creationId xmlns:a16="http://schemas.microsoft.com/office/drawing/2014/main" id="{E5976CA1-6B2A-363C-3248-96CE8045A54A}"/>
              </a:ext>
            </a:extLst>
          </p:cNvPr>
          <p:cNvSpPr txBox="1">
            <a:spLocks/>
          </p:cNvSpPr>
          <p:nvPr/>
        </p:nvSpPr>
        <p:spPr>
          <a:xfrm>
            <a:off x="-2" y="845024"/>
            <a:ext cx="12191999" cy="553998"/>
          </a:xfrm>
          <a:prstGeom prst="rect">
            <a:avLst/>
          </a:prstGeom>
        </p:spPr>
        <p:txBody>
          <a:bodyPr vert="horz" wrap="square" lIns="0" tIns="0" rIns="0" bIns="0" rtlCol="0" anchor="t">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50E6FF"/>
                </a:solidFill>
                <a:effectLst/>
                <a:uLnTx/>
                <a:uFillTx/>
                <a:latin typeface="Segoe UI"/>
                <a:ea typeface="+mn-ea"/>
                <a:cs typeface="Segoe UI" pitchFamily="34" charset="0"/>
              </a:rPr>
              <a:t>Applied AI Inferencing Platform </a:t>
            </a:r>
          </a:p>
        </p:txBody>
      </p:sp>
      <p:grpSp>
        <p:nvGrpSpPr>
          <p:cNvPr id="14" name="Group 13">
            <a:extLst>
              <a:ext uri="{FF2B5EF4-FFF2-40B4-BE49-F238E27FC236}">
                <a16:creationId xmlns:a16="http://schemas.microsoft.com/office/drawing/2014/main" id="{16BD8341-A106-F45D-76FD-4816AC493D32}"/>
              </a:ext>
              <a:ext uri="{C183D7F6-B498-43B3-948B-1728B52AA6E4}">
                <adec:decorative xmlns:adec="http://schemas.microsoft.com/office/drawing/2017/decorative" val="1"/>
              </a:ext>
            </a:extLst>
          </p:cNvPr>
          <p:cNvGrpSpPr/>
          <p:nvPr/>
        </p:nvGrpSpPr>
        <p:grpSpPr>
          <a:xfrm>
            <a:off x="7975419" y="1455008"/>
            <a:ext cx="3135085" cy="2855735"/>
            <a:chOff x="8238309" y="1455008"/>
            <a:chExt cx="3135085" cy="2855735"/>
          </a:xfrm>
        </p:grpSpPr>
        <p:sp>
          <p:nvSpPr>
            <p:cNvPr id="4" name="Rectangle 3">
              <a:extLst>
                <a:ext uri="{FF2B5EF4-FFF2-40B4-BE49-F238E27FC236}">
                  <a16:creationId xmlns:a16="http://schemas.microsoft.com/office/drawing/2014/main" id="{F54243FA-7BC5-943C-A04A-1FA60E75524E}"/>
                </a:ext>
              </a:extLst>
            </p:cNvPr>
            <p:cNvSpPr/>
            <p:nvPr/>
          </p:nvSpPr>
          <p:spPr bwMode="auto">
            <a:xfrm>
              <a:off x="8238309" y="1455008"/>
              <a:ext cx="3135085" cy="2855735"/>
            </a:xfrm>
            <a:prstGeom prst="rect">
              <a:avLst/>
            </a:prstGeom>
            <a:solidFill>
              <a:srgbClr val="2F2F2F"/>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EC12A38B-2718-5D10-C467-B5C06073D33B}"/>
                </a:ext>
              </a:extLst>
            </p:cNvPr>
            <p:cNvSpPr txBox="1"/>
            <p:nvPr/>
          </p:nvSpPr>
          <p:spPr>
            <a:xfrm>
              <a:off x="9753978" y="3555244"/>
              <a:ext cx="151682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NVIDIA A100 GPU</a:t>
              </a:r>
            </a:p>
          </p:txBody>
        </p:sp>
        <p:sp>
          <p:nvSpPr>
            <p:cNvPr id="12" name="TextBox 11">
              <a:extLst>
                <a:ext uri="{FF2B5EF4-FFF2-40B4-BE49-F238E27FC236}">
                  <a16:creationId xmlns:a16="http://schemas.microsoft.com/office/drawing/2014/main" id="{8D97080D-DCF6-8BA6-5A92-0F8055DA1450}"/>
                </a:ext>
              </a:extLst>
            </p:cNvPr>
            <p:cNvSpPr txBox="1"/>
            <p:nvPr/>
          </p:nvSpPr>
          <p:spPr>
            <a:xfrm>
              <a:off x="8585611" y="1729897"/>
              <a:ext cx="151682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Powered by:</a:t>
              </a:r>
            </a:p>
          </p:txBody>
        </p:sp>
        <p:pic>
          <p:nvPicPr>
            <p:cNvPr id="11" name="Picture 10" descr="Logo&#10;&#10;Description automatically generated">
              <a:extLst>
                <a:ext uri="{FF2B5EF4-FFF2-40B4-BE49-F238E27FC236}">
                  <a16:creationId xmlns:a16="http://schemas.microsoft.com/office/drawing/2014/main" id="{CD99EAA5-76B0-5F1C-155E-0D4AF9A833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2491" y="3896962"/>
              <a:ext cx="875367" cy="165820"/>
            </a:xfrm>
            <a:prstGeom prst="rect">
              <a:avLst/>
            </a:prstGeom>
          </p:spPr>
        </p:pic>
      </p:grpSp>
      <p:graphicFrame>
        <p:nvGraphicFramePr>
          <p:cNvPr id="6" name="Table 5">
            <a:extLst>
              <a:ext uri="{FF2B5EF4-FFF2-40B4-BE49-F238E27FC236}">
                <a16:creationId xmlns:a16="http://schemas.microsoft.com/office/drawing/2014/main" id="{D16D61FF-ABB9-9CA4-1A07-108428A9F4D1}"/>
              </a:ext>
            </a:extLst>
          </p:cNvPr>
          <p:cNvGraphicFramePr>
            <a:graphicFrameLocks noGrp="1"/>
          </p:cNvGraphicFramePr>
          <p:nvPr/>
        </p:nvGraphicFramePr>
        <p:xfrm>
          <a:off x="478282" y="4954131"/>
          <a:ext cx="11235433" cy="1466850"/>
        </p:xfrm>
        <a:graphic>
          <a:graphicData uri="http://schemas.openxmlformats.org/drawingml/2006/table">
            <a:tbl>
              <a:tblPr firstRow="1"/>
              <a:tblGrid>
                <a:gridCol w="2257425">
                  <a:extLst>
                    <a:ext uri="{9D8B030D-6E8A-4147-A177-3AD203B41FA5}">
                      <a16:colId xmlns:a16="http://schemas.microsoft.com/office/drawing/2014/main" val="942140362"/>
                    </a:ext>
                  </a:extLst>
                </a:gridCol>
                <a:gridCol w="685800">
                  <a:extLst>
                    <a:ext uri="{9D8B030D-6E8A-4147-A177-3AD203B41FA5}">
                      <a16:colId xmlns:a16="http://schemas.microsoft.com/office/drawing/2014/main" val="768077590"/>
                    </a:ext>
                  </a:extLst>
                </a:gridCol>
                <a:gridCol w="742950">
                  <a:extLst>
                    <a:ext uri="{9D8B030D-6E8A-4147-A177-3AD203B41FA5}">
                      <a16:colId xmlns:a16="http://schemas.microsoft.com/office/drawing/2014/main" val="1856370604"/>
                    </a:ext>
                  </a:extLst>
                </a:gridCol>
                <a:gridCol w="1419225">
                  <a:extLst>
                    <a:ext uri="{9D8B030D-6E8A-4147-A177-3AD203B41FA5}">
                      <a16:colId xmlns:a16="http://schemas.microsoft.com/office/drawing/2014/main" val="77183230"/>
                    </a:ext>
                  </a:extLst>
                </a:gridCol>
                <a:gridCol w="704850">
                  <a:extLst>
                    <a:ext uri="{9D8B030D-6E8A-4147-A177-3AD203B41FA5}">
                      <a16:colId xmlns:a16="http://schemas.microsoft.com/office/drawing/2014/main" val="1510448031"/>
                    </a:ext>
                  </a:extLst>
                </a:gridCol>
                <a:gridCol w="1104900">
                  <a:extLst>
                    <a:ext uri="{9D8B030D-6E8A-4147-A177-3AD203B41FA5}">
                      <a16:colId xmlns:a16="http://schemas.microsoft.com/office/drawing/2014/main" val="3789281692"/>
                    </a:ext>
                  </a:extLst>
                </a:gridCol>
                <a:gridCol w="840997">
                  <a:extLst>
                    <a:ext uri="{9D8B030D-6E8A-4147-A177-3AD203B41FA5}">
                      <a16:colId xmlns:a16="http://schemas.microsoft.com/office/drawing/2014/main" val="447232053"/>
                    </a:ext>
                  </a:extLst>
                </a:gridCol>
                <a:gridCol w="1915879">
                  <a:extLst>
                    <a:ext uri="{9D8B030D-6E8A-4147-A177-3AD203B41FA5}">
                      <a16:colId xmlns:a16="http://schemas.microsoft.com/office/drawing/2014/main" val="1134470241"/>
                    </a:ext>
                  </a:extLst>
                </a:gridCol>
                <a:gridCol w="1563407">
                  <a:extLst>
                    <a:ext uri="{9D8B030D-6E8A-4147-A177-3AD203B41FA5}">
                      <a16:colId xmlns:a16="http://schemas.microsoft.com/office/drawing/2014/main" val="2118378653"/>
                    </a:ext>
                  </a:extLst>
                </a:gridCol>
              </a:tblGrid>
              <a:tr h="461010">
                <a:tc>
                  <a:txBody>
                    <a:bodyPr/>
                    <a:lstStyle/>
                    <a:p>
                      <a:pPr algn="ctr" fontAlgn="t"/>
                      <a:r>
                        <a:rPr lang="en-US" sz="1100">
                          <a:solidFill>
                            <a:schemeClr val="tx1"/>
                          </a:solidFill>
                          <a:effectLst/>
                          <a:latin typeface="+mj-lt"/>
                        </a:rPr>
                        <a:t>VM Instance</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050">
                          <a:solidFill>
                            <a:schemeClr val="tx1"/>
                          </a:solidFill>
                          <a:effectLst/>
                          <a:latin typeface="+mj-lt"/>
                        </a:rPr>
                        <a:t>vCPU</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fontAlgn="t"/>
                      <a:r>
                        <a:rPr lang="en-US" sz="1050">
                          <a:solidFill>
                            <a:schemeClr val="tx1"/>
                          </a:solidFill>
                          <a:effectLst/>
                          <a:latin typeface="+mj-lt"/>
                        </a:rPr>
                        <a:t>Memory: GiB</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fontAlgn="t"/>
                      <a:r>
                        <a:rPr lang="en-US" sz="1050">
                          <a:solidFill>
                            <a:schemeClr val="tx1"/>
                          </a:solidFill>
                          <a:effectLst/>
                          <a:latin typeface="+mj-lt"/>
                        </a:rPr>
                        <a:t>Temp Storage (with </a:t>
                      </a:r>
                      <a:r>
                        <a:rPr lang="en-US" sz="1050" err="1">
                          <a:solidFill>
                            <a:schemeClr val="tx1"/>
                          </a:solidFill>
                          <a:effectLst/>
                          <a:latin typeface="+mj-lt"/>
                        </a:rPr>
                        <a:t>NVMe</a:t>
                      </a:r>
                      <a:r>
                        <a:rPr lang="en-US" sz="1050">
                          <a:solidFill>
                            <a:schemeClr val="tx1"/>
                          </a:solidFill>
                          <a:effectLst/>
                          <a:latin typeface="+mj-lt"/>
                        </a:rPr>
                        <a:t>) : GiB</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fontAlgn="t"/>
                      <a:r>
                        <a:rPr lang="en-US" sz="1050">
                          <a:solidFill>
                            <a:schemeClr val="tx1"/>
                          </a:solidFill>
                          <a:effectLst/>
                          <a:latin typeface="+mj-lt"/>
                        </a:rPr>
                        <a:t>GPU</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fontAlgn="t"/>
                      <a:r>
                        <a:rPr lang="en-US" sz="1050">
                          <a:solidFill>
                            <a:schemeClr val="tx1"/>
                          </a:solidFill>
                          <a:effectLst/>
                          <a:latin typeface="+mj-lt"/>
                        </a:rPr>
                        <a:t>GPU Memory: GiB</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fontAlgn="t"/>
                      <a:r>
                        <a:rPr lang="en-US" sz="1050">
                          <a:solidFill>
                            <a:schemeClr val="tx1"/>
                          </a:solidFill>
                          <a:effectLst/>
                          <a:latin typeface="+mj-lt"/>
                        </a:rPr>
                        <a:t>Max data disks</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fontAlgn="t"/>
                      <a:r>
                        <a:rPr lang="en-US" sz="1050">
                          <a:solidFill>
                            <a:schemeClr val="tx1"/>
                          </a:solidFill>
                          <a:effectLst/>
                          <a:latin typeface="+mj-lt"/>
                        </a:rPr>
                        <a:t>Max uncached disk throughput: IOPS / MBps</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fontAlgn="t"/>
                      <a:r>
                        <a:rPr lang="en-US" sz="1050">
                          <a:solidFill>
                            <a:schemeClr val="tx1"/>
                          </a:solidFill>
                          <a:effectLst/>
                          <a:latin typeface="+mj-lt"/>
                        </a:rPr>
                        <a:t>Max NICs/network bandwidth (Mbps)</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218172843"/>
                  </a:ext>
                </a:extLst>
              </a:tr>
              <a:tr h="335280">
                <a:tc>
                  <a:txBody>
                    <a:bodyPr/>
                    <a:lstStyle/>
                    <a:p>
                      <a:pPr algn="l" fontAlgn="t"/>
                      <a:r>
                        <a:rPr lang="en-US" sz="1050">
                          <a:solidFill>
                            <a:schemeClr val="tx1"/>
                          </a:solidFill>
                          <a:effectLst/>
                          <a:latin typeface="+mj-lt"/>
                        </a:rPr>
                        <a:t>Standard_NC24ads_A100_v4</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24</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220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1123</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1</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80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12</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30000/1000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2/20,000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extLst>
                  <a:ext uri="{0D108BD9-81ED-4DB2-BD59-A6C34878D82A}">
                    <a16:rowId xmlns:a16="http://schemas.microsoft.com/office/drawing/2014/main" val="2807745120"/>
                  </a:ext>
                </a:extLst>
              </a:tr>
              <a:tr h="335280">
                <a:tc>
                  <a:txBody>
                    <a:bodyPr/>
                    <a:lstStyle/>
                    <a:p>
                      <a:pPr algn="l" fontAlgn="t"/>
                      <a:r>
                        <a:rPr lang="en-US" sz="1050">
                          <a:solidFill>
                            <a:schemeClr val="tx1"/>
                          </a:solidFill>
                          <a:effectLst/>
                          <a:latin typeface="+mj-lt"/>
                        </a:rPr>
                        <a:t>Standard_NC48ads_A100_v4</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2000"/>
                      </a:srgbClr>
                    </a:solidFill>
                  </a:tcPr>
                </a:tc>
                <a:tc>
                  <a:txBody>
                    <a:bodyPr/>
                    <a:lstStyle/>
                    <a:p>
                      <a:pPr algn="ctr" fontAlgn="t"/>
                      <a:r>
                        <a:rPr lang="en-US" sz="1000">
                          <a:solidFill>
                            <a:schemeClr val="tx1"/>
                          </a:solidFill>
                          <a:effectLst/>
                        </a:rPr>
                        <a:t>48</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2000"/>
                      </a:srgbClr>
                    </a:solidFill>
                  </a:tcPr>
                </a:tc>
                <a:tc>
                  <a:txBody>
                    <a:bodyPr/>
                    <a:lstStyle/>
                    <a:p>
                      <a:pPr algn="ctr" fontAlgn="t"/>
                      <a:r>
                        <a:rPr lang="en-US" sz="1000">
                          <a:solidFill>
                            <a:schemeClr val="tx1"/>
                          </a:solidFill>
                          <a:effectLst/>
                        </a:rPr>
                        <a:t>440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2000"/>
                      </a:srgbClr>
                    </a:solidFill>
                  </a:tcPr>
                </a:tc>
                <a:tc>
                  <a:txBody>
                    <a:bodyPr/>
                    <a:lstStyle/>
                    <a:p>
                      <a:pPr algn="ctr" fontAlgn="t"/>
                      <a:r>
                        <a:rPr lang="en-US" sz="1000">
                          <a:solidFill>
                            <a:schemeClr val="tx1"/>
                          </a:solidFill>
                          <a:effectLst/>
                        </a:rPr>
                        <a:t>2246</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2000"/>
                      </a:srgbClr>
                    </a:solidFill>
                  </a:tcPr>
                </a:tc>
                <a:tc>
                  <a:txBody>
                    <a:bodyPr/>
                    <a:lstStyle/>
                    <a:p>
                      <a:pPr algn="ctr" fontAlgn="t"/>
                      <a:r>
                        <a:rPr lang="en-US" sz="1000">
                          <a:solidFill>
                            <a:schemeClr val="tx1"/>
                          </a:solidFill>
                          <a:effectLst/>
                        </a:rPr>
                        <a:t>2</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2000"/>
                      </a:srgbClr>
                    </a:solidFill>
                  </a:tcPr>
                </a:tc>
                <a:tc>
                  <a:txBody>
                    <a:bodyPr/>
                    <a:lstStyle/>
                    <a:p>
                      <a:pPr algn="ctr" fontAlgn="t"/>
                      <a:r>
                        <a:rPr lang="en-US" sz="1000">
                          <a:solidFill>
                            <a:schemeClr val="tx1"/>
                          </a:solidFill>
                          <a:effectLst/>
                        </a:rPr>
                        <a:t>160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2000"/>
                      </a:srgbClr>
                    </a:solidFill>
                  </a:tcPr>
                </a:tc>
                <a:tc>
                  <a:txBody>
                    <a:bodyPr/>
                    <a:lstStyle/>
                    <a:p>
                      <a:pPr algn="ctr" fontAlgn="t"/>
                      <a:r>
                        <a:rPr lang="en-US" sz="1000">
                          <a:solidFill>
                            <a:schemeClr val="tx1"/>
                          </a:solidFill>
                          <a:effectLst/>
                        </a:rPr>
                        <a:t>24</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2000"/>
                      </a:srgbClr>
                    </a:solidFill>
                  </a:tcPr>
                </a:tc>
                <a:tc>
                  <a:txBody>
                    <a:bodyPr/>
                    <a:lstStyle/>
                    <a:p>
                      <a:pPr algn="ctr" fontAlgn="t"/>
                      <a:r>
                        <a:rPr lang="en-US" sz="1000">
                          <a:solidFill>
                            <a:schemeClr val="tx1"/>
                          </a:solidFill>
                          <a:effectLst/>
                        </a:rPr>
                        <a:t>60000/2000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2000"/>
                      </a:srgbClr>
                    </a:solidFill>
                  </a:tcPr>
                </a:tc>
                <a:tc>
                  <a:txBody>
                    <a:bodyPr/>
                    <a:lstStyle/>
                    <a:p>
                      <a:pPr algn="ctr" fontAlgn="t"/>
                      <a:r>
                        <a:rPr lang="en-US" sz="1000">
                          <a:solidFill>
                            <a:schemeClr val="tx1"/>
                          </a:solidFill>
                          <a:effectLst/>
                        </a:rPr>
                        <a:t>4/40,000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32000"/>
                      </a:srgbClr>
                    </a:solidFill>
                  </a:tcPr>
                </a:tc>
                <a:extLst>
                  <a:ext uri="{0D108BD9-81ED-4DB2-BD59-A6C34878D82A}">
                    <a16:rowId xmlns:a16="http://schemas.microsoft.com/office/drawing/2014/main" val="573811966"/>
                  </a:ext>
                </a:extLst>
              </a:tr>
              <a:tr h="335280">
                <a:tc>
                  <a:txBody>
                    <a:bodyPr/>
                    <a:lstStyle/>
                    <a:p>
                      <a:pPr algn="l" fontAlgn="t"/>
                      <a:r>
                        <a:rPr lang="en-US" sz="1050">
                          <a:solidFill>
                            <a:schemeClr val="tx1"/>
                          </a:solidFill>
                          <a:effectLst/>
                          <a:latin typeface="+mj-lt"/>
                        </a:rPr>
                        <a:t>Standard_NC96ads_A100_v4</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96</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880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4492</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4</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320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32</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120000/4000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tc>
                  <a:txBody>
                    <a:bodyPr/>
                    <a:lstStyle/>
                    <a:p>
                      <a:pPr algn="ctr" fontAlgn="t"/>
                      <a:r>
                        <a:rPr lang="en-US" sz="1000">
                          <a:solidFill>
                            <a:schemeClr val="tx1"/>
                          </a:solidFill>
                          <a:effectLst/>
                        </a:rPr>
                        <a:t>8/80,0</a:t>
                      </a:r>
                    </a:p>
                  </a:txBody>
                  <a:tcPr marL="68353" marR="68353" marT="34177" marB="341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alpha val="12000"/>
                      </a:srgbClr>
                    </a:solidFill>
                  </a:tcPr>
                </a:tc>
                <a:extLst>
                  <a:ext uri="{0D108BD9-81ED-4DB2-BD59-A6C34878D82A}">
                    <a16:rowId xmlns:a16="http://schemas.microsoft.com/office/drawing/2014/main" val="539262266"/>
                  </a:ext>
                </a:extLst>
              </a:tr>
            </a:tbl>
          </a:graphicData>
        </a:graphic>
      </p:graphicFrame>
      <p:pic>
        <p:nvPicPr>
          <p:cNvPr id="10" name="Picture 2">
            <a:extLst>
              <a:ext uri="{FF2B5EF4-FFF2-40B4-BE49-F238E27FC236}">
                <a16:creationId xmlns:a16="http://schemas.microsoft.com/office/drawing/2014/main" id="{32E3F866-2BA1-D82D-1C56-94931E2A0DC9}"/>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5224" y="2026535"/>
            <a:ext cx="2953373" cy="166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5110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up of a leaf&#10;&#10;Description automatically generated with medium confidence">
            <a:extLst>
              <a:ext uri="{FF2B5EF4-FFF2-40B4-BE49-F238E27FC236}">
                <a16:creationId xmlns:a16="http://schemas.microsoft.com/office/drawing/2014/main" id="{3908E216-B5C4-E7AE-BA75-3B5F33AD3BD2}"/>
              </a:ext>
            </a:extLst>
          </p:cNvPr>
          <p:cNvPicPr>
            <a:picLocks noChangeAspect="1"/>
          </p:cNvPicPr>
          <p:nvPr/>
        </p:nvPicPr>
        <p:blipFill rotWithShape="1">
          <a:blip r:embed="rId3" cstate="print">
            <a:duotone>
              <a:prstClr val="black"/>
              <a:schemeClr val="accent1">
                <a:tint val="45000"/>
                <a:satMod val="400000"/>
              </a:schemeClr>
            </a:duotone>
            <a:alphaModFix amt="26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7727CAB-7ED5-4F44-B836-5F34557054E3}"/>
              </a:ext>
            </a:extLst>
          </p:cNvPr>
          <p:cNvSpPr>
            <a:spLocks noGrp="1"/>
          </p:cNvSpPr>
          <p:nvPr>
            <p:ph type="title"/>
          </p:nvPr>
        </p:nvSpPr>
        <p:spPr>
          <a:xfrm>
            <a:off x="0" y="305528"/>
            <a:ext cx="12191999" cy="553998"/>
          </a:xfrm>
        </p:spPr>
        <p:txBody>
          <a:bodyPr>
            <a:noAutofit/>
          </a:bodyPr>
          <a:lstStyle/>
          <a:p>
            <a:pPr algn="ctr"/>
            <a:r>
              <a:rPr lang="en-US" sz="2800"/>
              <a:t>Azure NDm A100 v4 Virtual Machine</a:t>
            </a:r>
          </a:p>
        </p:txBody>
      </p:sp>
      <p:sp>
        <p:nvSpPr>
          <p:cNvPr id="3" name="Text Placeholder 2">
            <a:extLst>
              <a:ext uri="{FF2B5EF4-FFF2-40B4-BE49-F238E27FC236}">
                <a16:creationId xmlns:a16="http://schemas.microsoft.com/office/drawing/2014/main" id="{AAF266D6-8DEE-41B4-A14A-81728C64F81C}"/>
              </a:ext>
            </a:extLst>
          </p:cNvPr>
          <p:cNvSpPr>
            <a:spLocks noGrp="1"/>
          </p:cNvSpPr>
          <p:nvPr>
            <p:ph sz="quarter" idx="10"/>
          </p:nvPr>
        </p:nvSpPr>
        <p:spPr>
          <a:xfrm>
            <a:off x="571650" y="1499880"/>
            <a:ext cx="7415661" cy="5009581"/>
          </a:xfrm>
        </p:spPr>
        <p:txBody>
          <a:bodyPr vert="horz" wrap="square" lIns="0" tIns="0" rIns="0" bIns="0" rtlCol="0" anchor="t">
            <a:normAutofit/>
          </a:bodyPr>
          <a:lstStyle/>
          <a:p>
            <a:pPr marL="0" indent="0" defTabSz="913225" fontAlgn="base">
              <a:spcBef>
                <a:spcPts val="0"/>
              </a:spcBef>
              <a:spcAft>
                <a:spcPts val="600"/>
              </a:spcAft>
              <a:buNone/>
              <a:defRPr/>
            </a:pPr>
            <a:r>
              <a:rPr lang="en-US" sz="1600">
                <a:solidFill>
                  <a:srgbClr val="50E6FF"/>
                </a:solidFill>
                <a:latin typeface="Segoe UI Semibold" panose="020B0702040204020203" pitchFamily="34" charset="0"/>
                <a:cs typeface="Segoe UI Semibold" panose="020B0702040204020203" pitchFamily="34" charset="0"/>
              </a:rPr>
              <a:t>A scaling powerhouse</a:t>
            </a:r>
          </a:p>
          <a:p>
            <a:pPr marL="0" indent="0" defTabSz="913225" fontAlgn="base">
              <a:spcBef>
                <a:spcPts val="0"/>
              </a:spcBef>
              <a:buNone/>
              <a:defRPr/>
            </a:pPr>
            <a:r>
              <a:rPr lang="en-US" sz="1200">
                <a:solidFill>
                  <a:schemeClr val="tx1"/>
                </a:solidFill>
                <a:latin typeface="Segoe UI"/>
                <a:cs typeface="Segoe UI"/>
              </a:rPr>
              <a:t>Perfect for accelerating your time to outcome using industry-standard frameworks</a:t>
            </a:r>
          </a:p>
          <a:p>
            <a:pPr marL="0" indent="0" defTabSz="913225" fontAlgn="base">
              <a:spcBef>
                <a:spcPts val="0"/>
              </a:spcBef>
              <a:buNone/>
              <a:defRPr/>
            </a:pPr>
            <a:endParaRPr lang="en-US" sz="1400">
              <a:solidFill>
                <a:schemeClr val="tx1"/>
              </a:solidFill>
              <a:latin typeface="Segoe UI"/>
              <a:cs typeface="Segoe UI"/>
            </a:endParaRPr>
          </a:p>
          <a:p>
            <a:pPr marL="0" indent="0" defTabSz="913225" fontAlgn="base">
              <a:spcBef>
                <a:spcPts val="0"/>
              </a:spcBef>
              <a:spcAft>
                <a:spcPts val="600"/>
              </a:spcAft>
              <a:buNone/>
              <a:defRPr/>
            </a:pPr>
            <a:r>
              <a:rPr lang="en-US" sz="1600">
                <a:solidFill>
                  <a:srgbClr val="50E6FF"/>
                </a:solidFill>
                <a:latin typeface="Segoe UI Semibold" panose="020B0702040204020203" pitchFamily="34" charset="0"/>
                <a:cs typeface="Segoe UI Semibold" panose="020B0702040204020203" pitchFamily="34" charset="0"/>
              </a:rPr>
              <a:t>Fast processing w/higher memory</a:t>
            </a:r>
          </a:p>
          <a:p>
            <a:pPr marL="171450" marR="0" lvl="0" indent="-171450" algn="l" defTabSz="932472" rtl="0" eaLnBrk="1" fontAlgn="base" latinLnBrk="0" hangingPunct="1">
              <a:lnSpc>
                <a:spcPct val="110000"/>
              </a:lnSpc>
              <a:spcBef>
                <a:spcPct val="0"/>
              </a:spcBef>
              <a:spcAft>
                <a:spcPts val="9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8 x NVIDIA Ampere A100 80GB Tensor Core GPUs designed for high-end Deep Learning training and tightly-coupled scale-up and scale-out HPC workloads.</a:t>
            </a:r>
          </a:p>
          <a:p>
            <a:pPr marL="171450" marR="0" lvl="0" indent="-171450" algn="l" defTabSz="932472" rtl="0" eaLnBrk="1" fontAlgn="base" latinLnBrk="0" hangingPunct="1">
              <a:lnSpc>
                <a:spcPct val="110000"/>
              </a:lnSpc>
              <a:spcBef>
                <a:spcPct val="0"/>
              </a:spcBef>
              <a:spcAft>
                <a:spcPts val="9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Each GPU with own dedicated, topology-agnostic 200 Gb/s NVIDIA Mellanox HDR InfiniBand connection</a:t>
            </a:r>
          </a:p>
          <a:p>
            <a:pPr marL="171450" marR="0" lvl="0" indent="-171450" algn="l" defTabSz="932472" rtl="0" eaLnBrk="1" fontAlgn="base" latinLnBrk="0" hangingPunct="1">
              <a:lnSpc>
                <a:spcPct val="110000"/>
              </a:lnSpc>
              <a:spcBef>
                <a:spcPct val="0"/>
              </a:spcBef>
              <a:spcAft>
                <a:spcPts val="9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Network connections are automatically configured within the same VM Scale Set</a:t>
            </a:r>
          </a:p>
          <a:p>
            <a:pPr marL="171450" marR="0" lvl="0" indent="-171450" algn="l" defTabSz="932472" rtl="0" eaLnBrk="1" fontAlgn="base" latinLnBrk="0" hangingPunct="1">
              <a:lnSpc>
                <a:spcPct val="110000"/>
              </a:lnSpc>
              <a:spcBef>
                <a:spcPct val="0"/>
              </a:spcBef>
              <a:spcAft>
                <a:spcPts val="9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Supports standardized analytic tools for GPU acceleration 'out-of-the-box,' such as TensorFlow,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Semibold" panose="020B0702040204020203" pitchFamily="34" charset="0"/>
              </a:rPr>
              <a:t>Pytorch</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 Caffe, and RAPIDS</a:t>
            </a:r>
          </a:p>
        </p:txBody>
      </p:sp>
      <p:sp>
        <p:nvSpPr>
          <p:cNvPr id="8" name="Title 1">
            <a:extLst>
              <a:ext uri="{FF2B5EF4-FFF2-40B4-BE49-F238E27FC236}">
                <a16:creationId xmlns:a16="http://schemas.microsoft.com/office/drawing/2014/main" id="{E5976CA1-6B2A-363C-3248-96CE8045A54A}"/>
              </a:ext>
            </a:extLst>
          </p:cNvPr>
          <p:cNvSpPr txBox="1">
            <a:spLocks/>
          </p:cNvSpPr>
          <p:nvPr/>
        </p:nvSpPr>
        <p:spPr>
          <a:xfrm>
            <a:off x="0" y="829149"/>
            <a:ext cx="12191999" cy="553998"/>
          </a:xfrm>
          <a:prstGeom prst="rect">
            <a:avLst/>
          </a:prstGeom>
        </p:spPr>
        <p:txBody>
          <a:bodyPr vert="horz" wrap="square" lIns="0" tIns="0" rIns="0" bIns="0" rtlCol="0" anchor="t">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50E6FF"/>
                </a:solidFill>
                <a:effectLst/>
                <a:uLnTx/>
                <a:uFillTx/>
                <a:latin typeface="Segoe UI"/>
                <a:ea typeface="+mn-ea"/>
                <a:cs typeface="Segoe UI" pitchFamily="34" charset="0"/>
              </a:rPr>
              <a:t>Deep learning &amp; tightly coupled workload pl</a:t>
            </a:r>
            <a:r>
              <a:rPr kumimoji="0" lang="en-US" sz="1800" b="0" i="0" u="none" strike="noStrike" kern="1200" cap="none" spc="-50" normalizeH="0" baseline="0" noProof="0" err="1">
                <a:ln w="3175">
                  <a:noFill/>
                </a:ln>
                <a:solidFill>
                  <a:srgbClr val="50E6FF"/>
                </a:solidFill>
                <a:effectLst/>
                <a:uLnTx/>
                <a:uFillTx/>
                <a:latin typeface="Segoe UI"/>
                <a:ea typeface="+mn-ea"/>
                <a:cs typeface="Segoe UI" pitchFamily="34" charset="0"/>
              </a:rPr>
              <a:t>atform</a:t>
            </a:r>
            <a:r>
              <a:rPr kumimoji="0" lang="en-US" sz="1800" b="0" i="0" u="none" strike="noStrike" kern="1200" cap="none" spc="-50" normalizeH="0" baseline="0" noProof="0">
                <a:ln w="3175">
                  <a:noFill/>
                </a:ln>
                <a:solidFill>
                  <a:srgbClr val="50E6FF"/>
                </a:solidFill>
                <a:effectLst/>
                <a:uLnTx/>
                <a:uFillTx/>
                <a:latin typeface="Segoe UI"/>
                <a:ea typeface="+mn-ea"/>
                <a:cs typeface="Segoe UI" pitchFamily="34" charset="0"/>
              </a:rPr>
              <a:t>  </a:t>
            </a:r>
          </a:p>
        </p:txBody>
      </p:sp>
      <p:grpSp>
        <p:nvGrpSpPr>
          <p:cNvPr id="43" name="Group 42">
            <a:extLst>
              <a:ext uri="{FF2B5EF4-FFF2-40B4-BE49-F238E27FC236}">
                <a16:creationId xmlns:a16="http://schemas.microsoft.com/office/drawing/2014/main" id="{37196017-AAF6-0E00-04C5-3AE02D78D2A9}"/>
              </a:ext>
              <a:ext uri="{C183D7F6-B498-43B3-948B-1728B52AA6E4}">
                <adec:decorative xmlns:adec="http://schemas.microsoft.com/office/drawing/2017/decorative" val="1"/>
              </a:ext>
            </a:extLst>
          </p:cNvPr>
          <p:cNvGrpSpPr/>
          <p:nvPr/>
        </p:nvGrpSpPr>
        <p:grpSpPr>
          <a:xfrm>
            <a:off x="8707856" y="1675069"/>
            <a:ext cx="2794996" cy="2601497"/>
            <a:chOff x="8315508" y="1455009"/>
            <a:chExt cx="2794996" cy="2601497"/>
          </a:xfrm>
        </p:grpSpPr>
        <p:sp>
          <p:nvSpPr>
            <p:cNvPr id="4" name="Rectangle 3">
              <a:extLst>
                <a:ext uri="{FF2B5EF4-FFF2-40B4-BE49-F238E27FC236}">
                  <a16:creationId xmlns:a16="http://schemas.microsoft.com/office/drawing/2014/main" id="{F54243FA-7BC5-943C-A04A-1FA60E75524E}"/>
                </a:ext>
              </a:extLst>
            </p:cNvPr>
            <p:cNvSpPr/>
            <p:nvPr/>
          </p:nvSpPr>
          <p:spPr bwMode="auto">
            <a:xfrm>
              <a:off x="8371222" y="1455009"/>
              <a:ext cx="2739282" cy="2495200"/>
            </a:xfrm>
            <a:prstGeom prst="rect">
              <a:avLst/>
            </a:prstGeom>
            <a:solidFill>
              <a:srgbClr val="2F2F2F"/>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EC12A38B-2718-5D10-C467-B5C06073D33B}"/>
                </a:ext>
              </a:extLst>
            </p:cNvPr>
            <p:cNvSpPr txBox="1"/>
            <p:nvPr/>
          </p:nvSpPr>
          <p:spPr>
            <a:xfrm>
              <a:off x="8632532" y="1880395"/>
              <a:ext cx="2403116"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NVIDIA A100 80GB GPU</a:t>
              </a:r>
            </a:p>
          </p:txBody>
        </p:sp>
        <p:sp>
          <p:nvSpPr>
            <p:cNvPr id="12" name="TextBox 11">
              <a:extLst>
                <a:ext uri="{FF2B5EF4-FFF2-40B4-BE49-F238E27FC236}">
                  <a16:creationId xmlns:a16="http://schemas.microsoft.com/office/drawing/2014/main" id="{8D97080D-DCF6-8BA6-5A92-0F8055DA1450}"/>
                </a:ext>
              </a:extLst>
            </p:cNvPr>
            <p:cNvSpPr txBox="1"/>
            <p:nvPr/>
          </p:nvSpPr>
          <p:spPr>
            <a:xfrm>
              <a:off x="8632532" y="1647181"/>
              <a:ext cx="1325329" cy="1613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Powered by:</a:t>
              </a:r>
            </a:p>
          </p:txBody>
        </p:sp>
        <p:pic>
          <p:nvPicPr>
            <p:cNvPr id="11" name="Picture 10" descr="Logo&#10;&#10;Description automatically generated">
              <a:extLst>
                <a:ext uri="{FF2B5EF4-FFF2-40B4-BE49-F238E27FC236}">
                  <a16:creationId xmlns:a16="http://schemas.microsoft.com/office/drawing/2014/main" id="{CD99EAA5-76B0-5F1C-155E-0D4AF9A833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7076" y="3532384"/>
              <a:ext cx="764852" cy="144885"/>
            </a:xfrm>
            <a:prstGeom prst="rect">
              <a:avLst/>
            </a:prstGeom>
          </p:spPr>
        </p:pic>
        <p:pic>
          <p:nvPicPr>
            <p:cNvPr id="6" name="Picture 2" descr="Nvidia A100 80GB">
              <a:extLst>
                <a:ext uri="{FF2B5EF4-FFF2-40B4-BE49-F238E27FC236}">
                  <a16:creationId xmlns:a16="http://schemas.microsoft.com/office/drawing/2014/main" id="{44729B07-5C03-BC8B-5DB0-475051E354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75275">
              <a:off x="8315508" y="1717214"/>
              <a:ext cx="2339292" cy="233929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Table 9">
            <a:extLst>
              <a:ext uri="{FF2B5EF4-FFF2-40B4-BE49-F238E27FC236}">
                <a16:creationId xmlns:a16="http://schemas.microsoft.com/office/drawing/2014/main" id="{B41FBA12-59EF-7B23-0C8F-1BA16D96C52E}"/>
              </a:ext>
            </a:extLst>
          </p:cNvPr>
          <p:cNvGraphicFramePr>
            <a:graphicFrameLocks noGrp="1"/>
          </p:cNvGraphicFramePr>
          <p:nvPr/>
        </p:nvGraphicFramePr>
        <p:xfrm>
          <a:off x="514235" y="4435743"/>
          <a:ext cx="11252814" cy="853440"/>
        </p:xfrm>
        <a:graphic>
          <a:graphicData uri="http://schemas.openxmlformats.org/drawingml/2006/table">
            <a:tbl>
              <a:tblPr firstRow="1"/>
              <a:tblGrid>
                <a:gridCol w="1350547">
                  <a:extLst>
                    <a:ext uri="{9D8B030D-6E8A-4147-A177-3AD203B41FA5}">
                      <a16:colId xmlns:a16="http://schemas.microsoft.com/office/drawing/2014/main" val="2429093294"/>
                    </a:ext>
                  </a:extLst>
                </a:gridCol>
                <a:gridCol w="564428">
                  <a:extLst>
                    <a:ext uri="{9D8B030D-6E8A-4147-A177-3AD203B41FA5}">
                      <a16:colId xmlns:a16="http://schemas.microsoft.com/office/drawing/2014/main" val="1170731669"/>
                    </a:ext>
                  </a:extLst>
                </a:gridCol>
                <a:gridCol w="799707">
                  <a:extLst>
                    <a:ext uri="{9D8B030D-6E8A-4147-A177-3AD203B41FA5}">
                      <a16:colId xmlns:a16="http://schemas.microsoft.com/office/drawing/2014/main" val="964757009"/>
                    </a:ext>
                  </a:extLst>
                </a:gridCol>
                <a:gridCol w="1124490">
                  <a:extLst>
                    <a:ext uri="{9D8B030D-6E8A-4147-A177-3AD203B41FA5}">
                      <a16:colId xmlns:a16="http://schemas.microsoft.com/office/drawing/2014/main" val="3982399179"/>
                    </a:ext>
                  </a:extLst>
                </a:gridCol>
                <a:gridCol w="1440057">
                  <a:extLst>
                    <a:ext uri="{9D8B030D-6E8A-4147-A177-3AD203B41FA5}">
                      <a16:colId xmlns:a16="http://schemas.microsoft.com/office/drawing/2014/main" val="3570644050"/>
                    </a:ext>
                  </a:extLst>
                </a:gridCol>
                <a:gridCol w="1096839">
                  <a:extLst>
                    <a:ext uri="{9D8B030D-6E8A-4147-A177-3AD203B41FA5}">
                      <a16:colId xmlns:a16="http://schemas.microsoft.com/office/drawing/2014/main" val="1216760703"/>
                    </a:ext>
                  </a:extLst>
                </a:gridCol>
                <a:gridCol w="857193">
                  <a:extLst>
                    <a:ext uri="{9D8B030D-6E8A-4147-A177-3AD203B41FA5}">
                      <a16:colId xmlns:a16="http://schemas.microsoft.com/office/drawing/2014/main" val="3271007729"/>
                    </a:ext>
                  </a:extLst>
                </a:gridCol>
                <a:gridCol w="2193677">
                  <a:extLst>
                    <a:ext uri="{9D8B030D-6E8A-4147-A177-3AD203B41FA5}">
                      <a16:colId xmlns:a16="http://schemas.microsoft.com/office/drawing/2014/main" val="2878342699"/>
                    </a:ext>
                  </a:extLst>
                </a:gridCol>
                <a:gridCol w="1152142">
                  <a:extLst>
                    <a:ext uri="{9D8B030D-6E8A-4147-A177-3AD203B41FA5}">
                      <a16:colId xmlns:a16="http://schemas.microsoft.com/office/drawing/2014/main" val="3588588565"/>
                    </a:ext>
                  </a:extLst>
                </a:gridCol>
                <a:gridCol w="673734">
                  <a:extLst>
                    <a:ext uri="{9D8B030D-6E8A-4147-A177-3AD203B41FA5}">
                      <a16:colId xmlns:a16="http://schemas.microsoft.com/office/drawing/2014/main" val="4187028718"/>
                    </a:ext>
                  </a:extLst>
                </a:gridCol>
              </a:tblGrid>
              <a:tr h="279450">
                <a:tc>
                  <a:txBody>
                    <a:bodyPr/>
                    <a:lstStyle/>
                    <a:p>
                      <a:pPr algn="l" fontAlgn="t"/>
                      <a:r>
                        <a:rPr lang="en-US" sz="1100">
                          <a:solidFill>
                            <a:schemeClr val="tx1"/>
                          </a:solidFill>
                          <a:effectLst/>
                          <a:latin typeface="+mj-lt"/>
                        </a:rPr>
                        <a:t>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vCPU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Memory: GiB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Temp Storage (SSD): GiB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GPU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GPU Memory: GiB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Max data disks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Max un-cached disk throughput: IOPS /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Max network bandwidth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Max 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extLst>
                  <a:ext uri="{0D108BD9-81ED-4DB2-BD59-A6C34878D82A}">
                    <a16:rowId xmlns:a16="http://schemas.microsoft.com/office/drawing/2014/main" val="353249158"/>
                  </a:ext>
                </a:extLst>
              </a:tr>
              <a:tr h="389235">
                <a:tc>
                  <a:txBody>
                    <a:bodyPr/>
                    <a:lstStyle/>
                    <a:p>
                      <a:pPr algn="l" fontAlgn="t"/>
                      <a:r>
                        <a:rPr lang="en-US" sz="1100">
                          <a:solidFill>
                            <a:schemeClr val="tx1"/>
                          </a:solidFill>
                          <a:effectLst/>
                          <a:latin typeface="+mj-lt"/>
                        </a:rPr>
                        <a:t>Standard_ND96amsr_A100_v4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1900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6400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8 x A100 80 GB GPUs (NVLink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80,000 / 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24,000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3603268"/>
                  </a:ext>
                </a:extLst>
              </a:tr>
            </a:tbl>
          </a:graphicData>
        </a:graphic>
      </p:graphicFrame>
      <p:sp>
        <p:nvSpPr>
          <p:cNvPr id="16" name="Rectangle 15">
            <a:extLst>
              <a:ext uri="{FF2B5EF4-FFF2-40B4-BE49-F238E27FC236}">
                <a16:creationId xmlns:a16="http://schemas.microsoft.com/office/drawing/2014/main" id="{CC361786-9DBC-08C2-0440-8807EA39DFC2}"/>
              </a:ext>
              <a:ext uri="{C183D7F6-B498-43B3-948B-1728B52AA6E4}">
                <adec:decorative xmlns:adec="http://schemas.microsoft.com/office/drawing/2017/decorative" val="1"/>
              </a:ext>
            </a:extLst>
          </p:cNvPr>
          <p:cNvSpPr/>
          <p:nvPr/>
        </p:nvSpPr>
        <p:spPr bwMode="auto">
          <a:xfrm>
            <a:off x="508313" y="5500726"/>
            <a:ext cx="5679023" cy="1132163"/>
          </a:xfrm>
          <a:prstGeom prst="rect">
            <a:avLst/>
          </a:prstGeom>
          <a:solidFill>
            <a:schemeClr val="accent1">
              <a:alpha val="43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C18149A-5E81-6FA5-058B-2D1F9B053274}"/>
              </a:ext>
              <a:ext uri="{C183D7F6-B498-43B3-948B-1728B52AA6E4}">
                <adec:decorative xmlns:adec="http://schemas.microsoft.com/office/drawing/2017/decorative" val="1"/>
              </a:ext>
            </a:extLst>
          </p:cNvPr>
          <p:cNvSpPr/>
          <p:nvPr/>
        </p:nvSpPr>
        <p:spPr bwMode="auto">
          <a:xfrm>
            <a:off x="6461603" y="5500726"/>
            <a:ext cx="5305446" cy="1132163"/>
          </a:xfrm>
          <a:prstGeom prst="rect">
            <a:avLst/>
          </a:prstGeom>
          <a:solidFill>
            <a:srgbClr val="66FFFF">
              <a:alpha val="3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3F17FDB3-44DD-80CD-0498-ABF231E88093}"/>
              </a:ext>
            </a:extLst>
          </p:cNvPr>
          <p:cNvSpPr txBox="1"/>
          <p:nvPr/>
        </p:nvSpPr>
        <p:spPr>
          <a:xfrm>
            <a:off x="3317738" y="5572310"/>
            <a:ext cx="2515977" cy="482633"/>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highest performing cloud provider in the world</a:t>
            </a:r>
          </a:p>
        </p:txBody>
      </p:sp>
      <p:sp>
        <p:nvSpPr>
          <p:cNvPr id="19" name="TextBox 18">
            <a:extLst>
              <a:ext uri="{FF2B5EF4-FFF2-40B4-BE49-F238E27FC236}">
                <a16:creationId xmlns:a16="http://schemas.microsoft.com/office/drawing/2014/main" id="{0AB85424-DAD5-B49E-AF97-93CF23701F4D}"/>
              </a:ext>
            </a:extLst>
          </p:cNvPr>
          <p:cNvSpPr txBox="1"/>
          <p:nvPr/>
        </p:nvSpPr>
        <p:spPr>
          <a:xfrm>
            <a:off x="3342203" y="6101444"/>
            <a:ext cx="2610797" cy="482633"/>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highest performing supercomputer in the world</a:t>
            </a:r>
          </a:p>
        </p:txBody>
      </p:sp>
      <p:sp>
        <p:nvSpPr>
          <p:cNvPr id="20" name="TextBox 19">
            <a:extLst>
              <a:ext uri="{FF2B5EF4-FFF2-40B4-BE49-F238E27FC236}">
                <a16:creationId xmlns:a16="http://schemas.microsoft.com/office/drawing/2014/main" id="{92D2F2D0-E6EF-7CA0-FE98-4834D1835907}"/>
              </a:ext>
            </a:extLst>
          </p:cNvPr>
          <p:cNvSpPr txBox="1"/>
          <p:nvPr/>
        </p:nvSpPr>
        <p:spPr>
          <a:xfrm>
            <a:off x="951748" y="6074232"/>
            <a:ext cx="180072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6FFFF"/>
                </a:solidFill>
                <a:effectLst/>
                <a:uLnTx/>
                <a:uFillTx/>
                <a:latin typeface="Segoe UI"/>
                <a:ea typeface="+mn-ea"/>
                <a:cs typeface="Segoe UI Semibold" panose="020B0702040204020203" pitchFamily="34" charset="0"/>
              </a:rPr>
              <a:t>on</a:t>
            </a:r>
          </a:p>
        </p:txBody>
      </p:sp>
      <p:sp>
        <p:nvSpPr>
          <p:cNvPr id="21" name="TextBox 20">
            <a:extLst>
              <a:ext uri="{FF2B5EF4-FFF2-40B4-BE49-F238E27FC236}">
                <a16:creationId xmlns:a16="http://schemas.microsoft.com/office/drawing/2014/main" id="{8D7C8EA6-9F9C-DF09-9B4E-B6513C769531}"/>
              </a:ext>
            </a:extLst>
          </p:cNvPr>
          <p:cNvSpPr txBox="1"/>
          <p:nvPr/>
        </p:nvSpPr>
        <p:spPr>
          <a:xfrm>
            <a:off x="2857708" y="5544937"/>
            <a:ext cx="13648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66FFFF"/>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2" name="Group 21">
            <a:extLst>
              <a:ext uri="{FF2B5EF4-FFF2-40B4-BE49-F238E27FC236}">
                <a16:creationId xmlns:a16="http://schemas.microsoft.com/office/drawing/2014/main" id="{BC514078-CBD7-6891-5BF1-8E5E3C9D826F}"/>
              </a:ext>
              <a:ext uri="{C183D7F6-B498-43B3-948B-1728B52AA6E4}">
                <adec:decorative xmlns:adec="http://schemas.microsoft.com/office/drawing/2017/decorative" val="1"/>
              </a:ext>
            </a:extLst>
          </p:cNvPr>
          <p:cNvGrpSpPr/>
          <p:nvPr/>
        </p:nvGrpSpPr>
        <p:grpSpPr>
          <a:xfrm>
            <a:off x="1349792" y="5487523"/>
            <a:ext cx="1030366" cy="598348"/>
            <a:chOff x="2665913" y="-6188384"/>
            <a:chExt cx="6667500" cy="3871904"/>
          </a:xfrm>
        </p:grpSpPr>
        <p:pic>
          <p:nvPicPr>
            <p:cNvPr id="23" name="Picture 2" descr="ML Perf - Crunchbase Company Profile &amp;amp; Funding">
              <a:extLst>
                <a:ext uri="{FF2B5EF4-FFF2-40B4-BE49-F238E27FC236}">
                  <a16:creationId xmlns:a16="http://schemas.microsoft.com/office/drawing/2014/main" id="{A2079826-2613-6E3F-1DDC-D513649B846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46058"/>
            <a:stretch/>
          </p:blipFill>
          <p:spPr bwMode="auto">
            <a:xfrm>
              <a:off x="2665913" y="-6188384"/>
              <a:ext cx="6667500" cy="25073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L Perf - Crunchbase Company Profile &amp;amp; Funding">
              <a:extLst>
                <a:ext uri="{FF2B5EF4-FFF2-40B4-BE49-F238E27FC236}">
                  <a16:creationId xmlns:a16="http://schemas.microsoft.com/office/drawing/2014/main" id="{622B546D-E5E7-D658-D454-4AA7CC5214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3941" b="16702"/>
            <a:stretch/>
          </p:blipFill>
          <p:spPr bwMode="auto">
            <a:xfrm>
              <a:off x="2665913" y="-3681046"/>
              <a:ext cx="6667500" cy="1364566"/>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7455FCF6-C79A-3D1E-217E-3095D7DC80C9}"/>
              </a:ext>
            </a:extLst>
          </p:cNvPr>
          <p:cNvSpPr txBox="1"/>
          <p:nvPr/>
        </p:nvSpPr>
        <p:spPr>
          <a:xfrm>
            <a:off x="2849877" y="6080270"/>
            <a:ext cx="13648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66FFFF"/>
                </a:solidFill>
                <a:effectLst/>
                <a:uLnTx/>
                <a:uFillTx/>
                <a:latin typeface="Segoe UI Semibold" panose="020B0702040204020203" pitchFamily="34" charset="0"/>
                <a:ea typeface="+mn-ea"/>
                <a:cs typeface="Segoe UI Semibold" panose="020B0702040204020203" pitchFamily="34" charset="0"/>
              </a:rPr>
              <a:t>#2</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6" name="Group 25">
            <a:extLst>
              <a:ext uri="{FF2B5EF4-FFF2-40B4-BE49-F238E27FC236}">
                <a16:creationId xmlns:a16="http://schemas.microsoft.com/office/drawing/2014/main" id="{05494D56-4085-2BF4-1FC8-146AF78C9C31}"/>
              </a:ext>
              <a:ext uri="{C183D7F6-B498-43B3-948B-1728B52AA6E4}">
                <adec:decorative xmlns:adec="http://schemas.microsoft.com/office/drawing/2017/decorative" val="1"/>
              </a:ext>
            </a:extLst>
          </p:cNvPr>
          <p:cNvGrpSpPr/>
          <p:nvPr/>
        </p:nvGrpSpPr>
        <p:grpSpPr>
          <a:xfrm>
            <a:off x="7086156" y="5726004"/>
            <a:ext cx="1184483" cy="671824"/>
            <a:chOff x="6628405" y="812185"/>
            <a:chExt cx="6096000" cy="3457575"/>
          </a:xfrm>
        </p:grpSpPr>
        <p:pic>
          <p:nvPicPr>
            <p:cNvPr id="27" name="Picture 2" descr="TOP500 - Wikipedia">
              <a:extLst>
                <a:ext uri="{FF2B5EF4-FFF2-40B4-BE49-F238E27FC236}">
                  <a16:creationId xmlns:a16="http://schemas.microsoft.com/office/drawing/2014/main" id="{7F2A482B-7A62-80AE-223E-2AE0E2C9D0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8405" y="812185"/>
              <a:ext cx="6096000" cy="34575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TOP500 - Wikipedia">
              <a:extLst>
                <a:ext uri="{FF2B5EF4-FFF2-40B4-BE49-F238E27FC236}">
                  <a16:creationId xmlns:a16="http://schemas.microsoft.com/office/drawing/2014/main" id="{D860C4B3-39B7-F7AC-F40F-35413AC6655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3095" t="42444"/>
            <a:stretch/>
          </p:blipFill>
          <p:spPr bwMode="auto">
            <a:xfrm>
              <a:off x="9865089" y="2279715"/>
              <a:ext cx="2859316" cy="19900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26092337-8184-DF1A-0DCF-555450CF03BA}"/>
              </a:ext>
              <a:ext uri="{C183D7F6-B498-43B3-948B-1728B52AA6E4}">
                <adec:decorative xmlns:adec="http://schemas.microsoft.com/office/drawing/2017/decorative" val="1"/>
              </a:ext>
            </a:extLst>
          </p:cNvPr>
          <p:cNvGrpSpPr/>
          <p:nvPr/>
        </p:nvGrpSpPr>
        <p:grpSpPr>
          <a:xfrm>
            <a:off x="8571199" y="5710399"/>
            <a:ext cx="1715764" cy="241190"/>
            <a:chOff x="2413704" y="3947424"/>
            <a:chExt cx="3180046" cy="447028"/>
          </a:xfrm>
        </p:grpSpPr>
        <p:pic>
          <p:nvPicPr>
            <p:cNvPr id="30" name="Picture 6" descr="Microsoft Azure for Education - Division of Information Technology | CSUF">
              <a:extLst>
                <a:ext uri="{FF2B5EF4-FFF2-40B4-BE49-F238E27FC236}">
                  <a16:creationId xmlns:a16="http://schemas.microsoft.com/office/drawing/2014/main" id="{6CB724F1-5E18-DB7B-721B-75D541E4E80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3567" t="36578" r="10157" b="32891"/>
            <a:stretch/>
          </p:blipFill>
          <p:spPr bwMode="auto">
            <a:xfrm>
              <a:off x="2920272" y="3985787"/>
              <a:ext cx="2673478" cy="40730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Microsoft Azure for Education - Division of Information Technology | CSUF">
              <a:extLst>
                <a:ext uri="{FF2B5EF4-FFF2-40B4-BE49-F238E27FC236}">
                  <a16:creationId xmlns:a16="http://schemas.microsoft.com/office/drawing/2014/main" id="{AE93A69E-55E9-65ED-A87C-58B301F8206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456" t="30461" r="74694" b="29914"/>
            <a:stretch/>
          </p:blipFill>
          <p:spPr bwMode="auto">
            <a:xfrm>
              <a:off x="2413704" y="3947424"/>
              <a:ext cx="506568" cy="4470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5E722C3F-A227-79CB-B628-C35FDC0106CB}"/>
              </a:ext>
              <a:ext uri="{C183D7F6-B498-43B3-948B-1728B52AA6E4}">
                <adec:decorative xmlns:adec="http://schemas.microsoft.com/office/drawing/2017/decorative" val="1"/>
              </a:ext>
            </a:extLst>
          </p:cNvPr>
          <p:cNvGrpSpPr/>
          <p:nvPr/>
        </p:nvGrpSpPr>
        <p:grpSpPr>
          <a:xfrm>
            <a:off x="10653247" y="5789627"/>
            <a:ext cx="1040190" cy="662730"/>
            <a:chOff x="8614173" y="5776385"/>
            <a:chExt cx="1397840" cy="890596"/>
          </a:xfrm>
        </p:grpSpPr>
        <p:pic>
          <p:nvPicPr>
            <p:cNvPr id="33" name="Graphic 32" descr="Cloud with solid fill">
              <a:extLst>
                <a:ext uri="{FF2B5EF4-FFF2-40B4-BE49-F238E27FC236}">
                  <a16:creationId xmlns:a16="http://schemas.microsoft.com/office/drawing/2014/main" id="{F2BEC881-827C-47EB-3FD9-0C3CC5321C2D}"/>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23012" b="23120"/>
            <a:stretch/>
          </p:blipFill>
          <p:spPr>
            <a:xfrm>
              <a:off x="8614173" y="5776385"/>
              <a:ext cx="1357974" cy="769120"/>
            </a:xfrm>
            <a:prstGeom prst="rect">
              <a:avLst/>
            </a:prstGeom>
          </p:spPr>
        </p:pic>
        <p:grpSp>
          <p:nvGrpSpPr>
            <p:cNvPr id="34" name="Group 33">
              <a:extLst>
                <a:ext uri="{FF2B5EF4-FFF2-40B4-BE49-F238E27FC236}">
                  <a16:creationId xmlns:a16="http://schemas.microsoft.com/office/drawing/2014/main" id="{65D2CE06-1E9C-A768-05DA-7AAAB1528DFF}"/>
                </a:ext>
              </a:extLst>
            </p:cNvPr>
            <p:cNvGrpSpPr/>
            <p:nvPr/>
          </p:nvGrpSpPr>
          <p:grpSpPr>
            <a:xfrm>
              <a:off x="8715626" y="5881143"/>
              <a:ext cx="1296387" cy="785838"/>
              <a:chOff x="5856964" y="-1660055"/>
              <a:chExt cx="1296387" cy="785838"/>
            </a:xfrm>
          </p:grpSpPr>
          <p:sp>
            <p:nvSpPr>
              <p:cNvPr id="35" name="TextBox 34">
                <a:extLst>
                  <a:ext uri="{FF2B5EF4-FFF2-40B4-BE49-F238E27FC236}">
                    <a16:creationId xmlns:a16="http://schemas.microsoft.com/office/drawing/2014/main" id="{2143B26F-E256-C40B-0891-4A9202037290}"/>
                  </a:ext>
                </a:extLst>
              </p:cNvPr>
              <p:cNvSpPr txBox="1"/>
              <p:nvPr/>
            </p:nvSpPr>
            <p:spPr>
              <a:xfrm>
                <a:off x="5856964" y="-1660055"/>
                <a:ext cx="1296387" cy="7858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ourier New" panose="02070309020205020404" pitchFamily="49" charset="0"/>
                    <a:ea typeface="+mn-ea"/>
                    <a:cs typeface="Courier New" panose="02070309020205020404" pitchFamily="49" charset="0"/>
                  </a:rPr>
                  <a:t>10</a:t>
                </a:r>
              </a:p>
            </p:txBody>
          </p:sp>
          <p:sp>
            <p:nvSpPr>
              <p:cNvPr id="36" name="TextBox 35">
                <a:extLst>
                  <a:ext uri="{FF2B5EF4-FFF2-40B4-BE49-F238E27FC236}">
                    <a16:creationId xmlns:a16="http://schemas.microsoft.com/office/drawing/2014/main" id="{E0737F66-98EB-1769-71A3-F127FD84FF5A}"/>
                  </a:ext>
                </a:extLst>
              </p:cNvPr>
              <p:cNvSpPr txBox="1"/>
              <p:nvPr/>
            </p:nvSpPr>
            <p:spPr>
              <a:xfrm>
                <a:off x="5874888" y="-1582882"/>
                <a:ext cx="796939" cy="4549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ourier New" panose="02070309020205020404" pitchFamily="49" charset="0"/>
                    <a:ea typeface="+mn-ea"/>
                    <a:cs typeface="Courier New" panose="02070309020205020404" pitchFamily="49" charset="0"/>
                  </a:rPr>
                  <a:t>#</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A0DA2CF9-7CB5-5A7A-DCF3-327409369EE4}"/>
              </a:ext>
            </a:extLst>
          </p:cNvPr>
          <p:cNvSpPr txBox="1"/>
          <p:nvPr/>
        </p:nvSpPr>
        <p:spPr>
          <a:xfrm>
            <a:off x="8103349" y="6033569"/>
            <a:ext cx="2781189" cy="482633"/>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Semibold" panose="020B0702040204020203" pitchFamily="34" charset="0"/>
              </a:rPr>
              <a:t>Ranking #10 in the #Top500 Supercomputing list</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38" name="Group 37">
            <a:extLst>
              <a:ext uri="{FF2B5EF4-FFF2-40B4-BE49-F238E27FC236}">
                <a16:creationId xmlns:a16="http://schemas.microsoft.com/office/drawing/2014/main" id="{4BAFE472-0E3D-44C1-B0CE-4194C0897CE5}"/>
              </a:ext>
              <a:ext uri="{C183D7F6-B498-43B3-948B-1728B52AA6E4}">
                <adec:decorative xmlns:adec="http://schemas.microsoft.com/office/drawing/2017/decorative" val="1"/>
              </a:ext>
            </a:extLst>
          </p:cNvPr>
          <p:cNvGrpSpPr/>
          <p:nvPr/>
        </p:nvGrpSpPr>
        <p:grpSpPr>
          <a:xfrm>
            <a:off x="1254426" y="6335842"/>
            <a:ext cx="1225093" cy="172215"/>
            <a:chOff x="2413704" y="3947424"/>
            <a:chExt cx="3180046" cy="447028"/>
          </a:xfrm>
        </p:grpSpPr>
        <p:pic>
          <p:nvPicPr>
            <p:cNvPr id="39" name="Picture 6" descr="Microsoft Azure for Education - Division of Information Technology | CSUF">
              <a:extLst>
                <a:ext uri="{FF2B5EF4-FFF2-40B4-BE49-F238E27FC236}">
                  <a16:creationId xmlns:a16="http://schemas.microsoft.com/office/drawing/2014/main" id="{1033558E-5C29-15C2-DB0D-2140CF3DCA8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3567" t="36578" r="10157" b="32891"/>
            <a:stretch/>
          </p:blipFill>
          <p:spPr bwMode="auto">
            <a:xfrm>
              <a:off x="2920272" y="3985787"/>
              <a:ext cx="2673478" cy="40730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Microsoft Azure for Education - Division of Information Technology | CSUF">
              <a:extLst>
                <a:ext uri="{FF2B5EF4-FFF2-40B4-BE49-F238E27FC236}">
                  <a16:creationId xmlns:a16="http://schemas.microsoft.com/office/drawing/2014/main" id="{0EFA8237-AAF4-DB96-D515-BBF3A311F83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456" t="30461" r="74694" b="29914"/>
            <a:stretch/>
          </p:blipFill>
          <p:spPr bwMode="auto">
            <a:xfrm>
              <a:off x="2413704" y="3947424"/>
              <a:ext cx="506568" cy="447028"/>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ight Triangle 40">
            <a:extLst>
              <a:ext uri="{FF2B5EF4-FFF2-40B4-BE49-F238E27FC236}">
                <a16:creationId xmlns:a16="http://schemas.microsoft.com/office/drawing/2014/main" id="{C449EDE5-8CA1-C552-7597-980D32BAFD3F}"/>
              </a:ext>
              <a:ext uri="{C183D7F6-B498-43B3-948B-1728B52AA6E4}">
                <adec:decorative xmlns:adec="http://schemas.microsoft.com/office/drawing/2017/decorative" val="1"/>
              </a:ext>
            </a:extLst>
          </p:cNvPr>
          <p:cNvSpPr/>
          <p:nvPr/>
        </p:nvSpPr>
        <p:spPr bwMode="auto">
          <a:xfrm flipV="1">
            <a:off x="508313" y="5500724"/>
            <a:ext cx="977405" cy="835117"/>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9FC3EE82-65BB-8D16-6F11-A7241BEAA4DE}"/>
              </a:ext>
            </a:extLst>
          </p:cNvPr>
          <p:cNvSpPr txBox="1"/>
          <p:nvPr/>
        </p:nvSpPr>
        <p:spPr>
          <a:xfrm>
            <a:off x="571650" y="5562713"/>
            <a:ext cx="8620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2021</a:t>
            </a:r>
          </a:p>
        </p:txBody>
      </p:sp>
      <p:sp>
        <p:nvSpPr>
          <p:cNvPr id="44" name="Right Triangle 43">
            <a:extLst>
              <a:ext uri="{FF2B5EF4-FFF2-40B4-BE49-F238E27FC236}">
                <a16:creationId xmlns:a16="http://schemas.microsoft.com/office/drawing/2014/main" id="{7EC6EE69-6EBC-B82D-16E6-A02B46E779DE}"/>
              </a:ext>
              <a:ext uri="{C183D7F6-B498-43B3-948B-1728B52AA6E4}">
                <adec:decorative xmlns:adec="http://schemas.microsoft.com/office/drawing/2017/decorative" val="1"/>
              </a:ext>
            </a:extLst>
          </p:cNvPr>
          <p:cNvSpPr/>
          <p:nvPr/>
        </p:nvSpPr>
        <p:spPr bwMode="auto">
          <a:xfrm flipV="1">
            <a:off x="6456336" y="5500724"/>
            <a:ext cx="977405" cy="835117"/>
          </a:xfrm>
          <a:prstGeom prst="rtTriangle">
            <a:avLst/>
          </a:prstGeom>
          <a:solidFill>
            <a:srgbClr val="66FFFF">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251F7021-1E8A-E2F7-BACC-A9F6DFD16D31}"/>
              </a:ext>
            </a:extLst>
          </p:cNvPr>
          <p:cNvSpPr txBox="1"/>
          <p:nvPr/>
        </p:nvSpPr>
        <p:spPr>
          <a:xfrm>
            <a:off x="6519673" y="5562713"/>
            <a:ext cx="8620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2021</a:t>
            </a:r>
          </a:p>
        </p:txBody>
      </p:sp>
    </p:spTree>
    <p:extLst>
      <p:ext uri="{BB962C8B-B14F-4D97-AF65-F5344CB8AC3E}">
        <p14:creationId xmlns:p14="http://schemas.microsoft.com/office/powerpoint/2010/main" val="11720404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up of a leaf&#10;&#10;Description automatically generated with medium confidence">
            <a:extLst>
              <a:ext uri="{FF2B5EF4-FFF2-40B4-BE49-F238E27FC236}">
                <a16:creationId xmlns:a16="http://schemas.microsoft.com/office/drawing/2014/main" id="{3908E216-B5C4-E7AE-BA75-3B5F33AD3BD2}"/>
              </a:ext>
            </a:extLst>
          </p:cNvPr>
          <p:cNvPicPr>
            <a:picLocks noChangeAspect="1"/>
          </p:cNvPicPr>
          <p:nvPr/>
        </p:nvPicPr>
        <p:blipFill rotWithShape="1">
          <a:blip r:embed="rId3" cstate="print">
            <a:duotone>
              <a:prstClr val="black"/>
              <a:schemeClr val="accent1">
                <a:tint val="45000"/>
                <a:satMod val="400000"/>
              </a:schemeClr>
            </a:duotone>
            <a:alphaModFix amt="26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7727CAB-7ED5-4F44-B836-5F34557054E3}"/>
              </a:ext>
            </a:extLst>
          </p:cNvPr>
          <p:cNvSpPr>
            <a:spLocks noGrp="1"/>
          </p:cNvSpPr>
          <p:nvPr>
            <p:ph type="title"/>
          </p:nvPr>
        </p:nvSpPr>
        <p:spPr>
          <a:xfrm>
            <a:off x="0" y="305528"/>
            <a:ext cx="12191999" cy="553998"/>
          </a:xfrm>
        </p:spPr>
        <p:txBody>
          <a:bodyPr>
            <a:noAutofit/>
          </a:bodyPr>
          <a:lstStyle/>
          <a:p>
            <a:pPr algn="ctr"/>
            <a:r>
              <a:rPr lang="en-US" sz="2800"/>
              <a:t>Azure ND H100 v5 Virtual Machine</a:t>
            </a:r>
          </a:p>
        </p:txBody>
      </p:sp>
      <p:sp>
        <p:nvSpPr>
          <p:cNvPr id="3" name="Text Placeholder 2">
            <a:extLst>
              <a:ext uri="{FF2B5EF4-FFF2-40B4-BE49-F238E27FC236}">
                <a16:creationId xmlns:a16="http://schemas.microsoft.com/office/drawing/2014/main" id="{AAF266D6-8DEE-41B4-A14A-81728C64F81C}"/>
              </a:ext>
            </a:extLst>
          </p:cNvPr>
          <p:cNvSpPr>
            <a:spLocks noGrp="1"/>
          </p:cNvSpPr>
          <p:nvPr>
            <p:ph sz="quarter" idx="10"/>
          </p:nvPr>
        </p:nvSpPr>
        <p:spPr>
          <a:xfrm>
            <a:off x="571650" y="1499880"/>
            <a:ext cx="7415661" cy="5009581"/>
          </a:xfrm>
        </p:spPr>
        <p:txBody>
          <a:bodyPr vert="horz" wrap="square" lIns="0" tIns="0" rIns="0" bIns="0" rtlCol="0" anchor="t">
            <a:normAutofit/>
          </a:bodyPr>
          <a:lstStyle/>
          <a:p>
            <a:pPr marL="0" indent="0" defTabSz="913225" fontAlgn="base">
              <a:spcBef>
                <a:spcPts val="0"/>
              </a:spcBef>
              <a:spcAft>
                <a:spcPts val="600"/>
              </a:spcAft>
              <a:buNone/>
              <a:defRPr/>
            </a:pPr>
            <a:r>
              <a:rPr lang="en-US" sz="1600">
                <a:solidFill>
                  <a:srgbClr val="50E6FF"/>
                </a:solidFill>
                <a:latin typeface="Segoe UI Semibold" panose="020B0702040204020203" pitchFamily="34" charset="0"/>
                <a:cs typeface="Segoe UI Semibold" panose="020B0702040204020203" pitchFamily="34" charset="0"/>
              </a:rPr>
              <a:t>A scaling powerhouse</a:t>
            </a:r>
          </a:p>
          <a:p>
            <a:pPr marL="0" indent="0" defTabSz="913225" fontAlgn="base">
              <a:spcBef>
                <a:spcPts val="0"/>
              </a:spcBef>
              <a:buNone/>
              <a:defRPr/>
            </a:pPr>
            <a:r>
              <a:rPr lang="en-US" sz="1200">
                <a:solidFill>
                  <a:schemeClr val="tx1"/>
                </a:solidFill>
                <a:latin typeface="Segoe UI"/>
                <a:cs typeface="Segoe UI"/>
              </a:rPr>
              <a:t>Perfect for accelerating your time to outcome using industry-standard frameworks</a:t>
            </a:r>
          </a:p>
          <a:p>
            <a:pPr marL="0" indent="0" defTabSz="913225" fontAlgn="base">
              <a:spcBef>
                <a:spcPts val="0"/>
              </a:spcBef>
              <a:buNone/>
              <a:defRPr/>
            </a:pPr>
            <a:endParaRPr lang="en-US" sz="1400">
              <a:solidFill>
                <a:schemeClr val="tx1"/>
              </a:solidFill>
              <a:latin typeface="Segoe UI"/>
              <a:cs typeface="Segoe UI"/>
            </a:endParaRPr>
          </a:p>
          <a:p>
            <a:pPr marL="0" indent="0" defTabSz="913225" fontAlgn="base">
              <a:spcBef>
                <a:spcPts val="0"/>
              </a:spcBef>
              <a:spcAft>
                <a:spcPts val="600"/>
              </a:spcAft>
              <a:buNone/>
              <a:defRPr/>
            </a:pPr>
            <a:r>
              <a:rPr lang="en-US" sz="1600">
                <a:solidFill>
                  <a:srgbClr val="50E6FF"/>
                </a:solidFill>
                <a:latin typeface="Segoe UI Semibold" panose="020B0702040204020203" pitchFamily="34" charset="0"/>
                <a:cs typeface="Segoe UI Semibold" panose="020B0702040204020203" pitchFamily="34" charset="0"/>
              </a:rPr>
              <a:t>Fast processing w/higher memory</a:t>
            </a:r>
          </a:p>
          <a:p>
            <a:pPr marL="171450" marR="0" lvl="0" indent="-171450" algn="l" defTabSz="932472" rtl="0" eaLnBrk="1" fontAlgn="base" latinLnBrk="0" hangingPunct="1">
              <a:lnSpc>
                <a:spcPct val="110000"/>
              </a:lnSpc>
              <a:spcBef>
                <a:spcPct val="0"/>
              </a:spcBef>
              <a:spcAft>
                <a:spcPts val="9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8 x NVIDIA H100 80GB Tensor Core GPUs designed for high-end Deep Learning training and tightly-coupled scale-up and scale-out Generative AI and HPC workloads.</a:t>
            </a:r>
          </a:p>
          <a:p>
            <a:pPr marL="171450" marR="0" lvl="0" indent="-171450" algn="l" defTabSz="932472" rtl="0" eaLnBrk="1" fontAlgn="base" latinLnBrk="0" hangingPunct="1">
              <a:lnSpc>
                <a:spcPct val="110000"/>
              </a:lnSpc>
              <a:spcBef>
                <a:spcPct val="0"/>
              </a:spcBef>
              <a:spcAft>
                <a:spcPts val="9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Each GPU with own dedicated, topology-agnostic 400 Gb/s NVIDIA Quantum-2 CX7 InfiniBand connection</a:t>
            </a:r>
          </a:p>
          <a:p>
            <a:pPr marL="171450" marR="0" lvl="0" indent="-171450" algn="l" defTabSz="932472" rtl="0" eaLnBrk="1" fontAlgn="base" latinLnBrk="0" hangingPunct="1">
              <a:lnSpc>
                <a:spcPct val="110000"/>
              </a:lnSpc>
              <a:spcBef>
                <a:spcPct val="0"/>
              </a:spcBef>
              <a:spcAft>
                <a:spcPts val="9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Network connections are automatically configured within the same VM Scale Set</a:t>
            </a:r>
          </a:p>
          <a:p>
            <a:pPr marL="171450" marR="0" lvl="0" indent="-171450" algn="l" defTabSz="932472" rtl="0" eaLnBrk="1" fontAlgn="base" latinLnBrk="0" hangingPunct="1">
              <a:lnSpc>
                <a:spcPct val="110000"/>
              </a:lnSpc>
              <a:spcBef>
                <a:spcPct val="0"/>
              </a:spcBef>
              <a:spcAft>
                <a:spcPts val="9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Supports standardized analytic tools for GPU acceleration 'out-of-the-box,' such as TensorFlow,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Semibold" panose="020B0702040204020203" pitchFamily="34" charset="0"/>
              </a:rPr>
              <a:t>Pytorch</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 Caffe, and RAPIDS</a:t>
            </a:r>
          </a:p>
        </p:txBody>
      </p:sp>
      <p:sp>
        <p:nvSpPr>
          <p:cNvPr id="8" name="Title 1">
            <a:extLst>
              <a:ext uri="{FF2B5EF4-FFF2-40B4-BE49-F238E27FC236}">
                <a16:creationId xmlns:a16="http://schemas.microsoft.com/office/drawing/2014/main" id="{E5976CA1-6B2A-363C-3248-96CE8045A54A}"/>
              </a:ext>
            </a:extLst>
          </p:cNvPr>
          <p:cNvSpPr txBox="1">
            <a:spLocks/>
          </p:cNvSpPr>
          <p:nvPr/>
        </p:nvSpPr>
        <p:spPr>
          <a:xfrm>
            <a:off x="0" y="829149"/>
            <a:ext cx="12191999" cy="553998"/>
          </a:xfrm>
          <a:prstGeom prst="rect">
            <a:avLst/>
          </a:prstGeom>
        </p:spPr>
        <p:txBody>
          <a:bodyPr vert="horz" wrap="square" lIns="0" tIns="0" rIns="0" bIns="0" rtlCol="0" anchor="t">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50E6FF"/>
                </a:solidFill>
                <a:effectLst/>
                <a:uLnTx/>
                <a:uFillTx/>
                <a:latin typeface="Segoe UI"/>
                <a:ea typeface="+mn-ea"/>
                <a:cs typeface="Segoe UI" pitchFamily="34" charset="0"/>
              </a:rPr>
              <a:t>Deep learning &amp; tightly coupled workload pl</a:t>
            </a:r>
            <a:r>
              <a:rPr kumimoji="0" lang="en-US" sz="1800" b="0" i="0" u="none" strike="noStrike" kern="1200" cap="none" spc="-50" normalizeH="0" baseline="0" noProof="0" err="1">
                <a:ln w="3175">
                  <a:noFill/>
                </a:ln>
                <a:solidFill>
                  <a:srgbClr val="50E6FF"/>
                </a:solidFill>
                <a:effectLst/>
                <a:uLnTx/>
                <a:uFillTx/>
                <a:latin typeface="Segoe UI"/>
                <a:ea typeface="+mn-ea"/>
                <a:cs typeface="Segoe UI" pitchFamily="34" charset="0"/>
              </a:rPr>
              <a:t>atform</a:t>
            </a:r>
            <a:r>
              <a:rPr kumimoji="0" lang="en-US" sz="1800" b="0" i="0" u="none" strike="noStrike" kern="1200" cap="none" spc="-50" normalizeH="0" baseline="0" noProof="0">
                <a:ln w="3175">
                  <a:noFill/>
                </a:ln>
                <a:solidFill>
                  <a:srgbClr val="50E6FF"/>
                </a:solidFill>
                <a:effectLst/>
                <a:uLnTx/>
                <a:uFillTx/>
                <a:latin typeface="Segoe UI"/>
                <a:ea typeface="+mn-ea"/>
                <a:cs typeface="Segoe UI" pitchFamily="34" charset="0"/>
              </a:rPr>
              <a:t>  </a:t>
            </a:r>
          </a:p>
        </p:txBody>
      </p:sp>
      <p:graphicFrame>
        <p:nvGraphicFramePr>
          <p:cNvPr id="10" name="Table 9">
            <a:extLst>
              <a:ext uri="{FF2B5EF4-FFF2-40B4-BE49-F238E27FC236}">
                <a16:creationId xmlns:a16="http://schemas.microsoft.com/office/drawing/2014/main" id="{B41FBA12-59EF-7B23-0C8F-1BA16D96C52E}"/>
              </a:ext>
            </a:extLst>
          </p:cNvPr>
          <p:cNvGraphicFramePr>
            <a:graphicFrameLocks noGrp="1"/>
          </p:cNvGraphicFramePr>
          <p:nvPr>
            <p:extLst>
              <p:ext uri="{D42A27DB-BD31-4B8C-83A1-F6EECF244321}">
                <p14:modId xmlns:p14="http://schemas.microsoft.com/office/powerpoint/2010/main" val="1526685309"/>
              </p:ext>
            </p:extLst>
          </p:nvPr>
        </p:nvGraphicFramePr>
        <p:xfrm>
          <a:off x="514235" y="4435743"/>
          <a:ext cx="11252814" cy="853440"/>
        </p:xfrm>
        <a:graphic>
          <a:graphicData uri="http://schemas.openxmlformats.org/drawingml/2006/table">
            <a:tbl>
              <a:tblPr firstRow="1"/>
              <a:tblGrid>
                <a:gridCol w="1350547">
                  <a:extLst>
                    <a:ext uri="{9D8B030D-6E8A-4147-A177-3AD203B41FA5}">
                      <a16:colId xmlns:a16="http://schemas.microsoft.com/office/drawing/2014/main" val="2429093294"/>
                    </a:ext>
                  </a:extLst>
                </a:gridCol>
                <a:gridCol w="564428">
                  <a:extLst>
                    <a:ext uri="{9D8B030D-6E8A-4147-A177-3AD203B41FA5}">
                      <a16:colId xmlns:a16="http://schemas.microsoft.com/office/drawing/2014/main" val="1170731669"/>
                    </a:ext>
                  </a:extLst>
                </a:gridCol>
                <a:gridCol w="799707">
                  <a:extLst>
                    <a:ext uri="{9D8B030D-6E8A-4147-A177-3AD203B41FA5}">
                      <a16:colId xmlns:a16="http://schemas.microsoft.com/office/drawing/2014/main" val="964757009"/>
                    </a:ext>
                  </a:extLst>
                </a:gridCol>
                <a:gridCol w="1124490">
                  <a:extLst>
                    <a:ext uri="{9D8B030D-6E8A-4147-A177-3AD203B41FA5}">
                      <a16:colId xmlns:a16="http://schemas.microsoft.com/office/drawing/2014/main" val="3982399179"/>
                    </a:ext>
                  </a:extLst>
                </a:gridCol>
                <a:gridCol w="1440057">
                  <a:extLst>
                    <a:ext uri="{9D8B030D-6E8A-4147-A177-3AD203B41FA5}">
                      <a16:colId xmlns:a16="http://schemas.microsoft.com/office/drawing/2014/main" val="3570644050"/>
                    </a:ext>
                  </a:extLst>
                </a:gridCol>
                <a:gridCol w="1096839">
                  <a:extLst>
                    <a:ext uri="{9D8B030D-6E8A-4147-A177-3AD203B41FA5}">
                      <a16:colId xmlns:a16="http://schemas.microsoft.com/office/drawing/2014/main" val="1216760703"/>
                    </a:ext>
                  </a:extLst>
                </a:gridCol>
                <a:gridCol w="857193">
                  <a:extLst>
                    <a:ext uri="{9D8B030D-6E8A-4147-A177-3AD203B41FA5}">
                      <a16:colId xmlns:a16="http://schemas.microsoft.com/office/drawing/2014/main" val="3271007729"/>
                    </a:ext>
                  </a:extLst>
                </a:gridCol>
                <a:gridCol w="2193677">
                  <a:extLst>
                    <a:ext uri="{9D8B030D-6E8A-4147-A177-3AD203B41FA5}">
                      <a16:colId xmlns:a16="http://schemas.microsoft.com/office/drawing/2014/main" val="2878342699"/>
                    </a:ext>
                  </a:extLst>
                </a:gridCol>
                <a:gridCol w="1152142">
                  <a:extLst>
                    <a:ext uri="{9D8B030D-6E8A-4147-A177-3AD203B41FA5}">
                      <a16:colId xmlns:a16="http://schemas.microsoft.com/office/drawing/2014/main" val="3588588565"/>
                    </a:ext>
                  </a:extLst>
                </a:gridCol>
                <a:gridCol w="673734">
                  <a:extLst>
                    <a:ext uri="{9D8B030D-6E8A-4147-A177-3AD203B41FA5}">
                      <a16:colId xmlns:a16="http://schemas.microsoft.com/office/drawing/2014/main" val="4187028718"/>
                    </a:ext>
                  </a:extLst>
                </a:gridCol>
              </a:tblGrid>
              <a:tr h="279450">
                <a:tc>
                  <a:txBody>
                    <a:bodyPr/>
                    <a:lstStyle/>
                    <a:p>
                      <a:pPr algn="l" fontAlgn="t"/>
                      <a:r>
                        <a:rPr lang="en-US" sz="1100">
                          <a:solidFill>
                            <a:schemeClr val="tx1"/>
                          </a:solidFill>
                          <a:effectLst/>
                          <a:latin typeface="+mj-lt"/>
                        </a:rPr>
                        <a:t>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vCPU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Memory: GiB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Temp Storage (SSD): GiB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GPU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GPU Memory: GiB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Max data disks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Max un-cached disk throughput: IOPS /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Max network bandwidth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tc>
                  <a:txBody>
                    <a:bodyPr/>
                    <a:lstStyle/>
                    <a:p>
                      <a:pPr algn="ctr" fontAlgn="t"/>
                      <a:r>
                        <a:rPr lang="en-US" sz="1100">
                          <a:solidFill>
                            <a:schemeClr val="tx1"/>
                          </a:solidFill>
                          <a:effectLst/>
                          <a:latin typeface="+mj-lt"/>
                        </a:rPr>
                        <a:t>Max 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alpha val="39000"/>
                      </a:schemeClr>
                    </a:solidFill>
                  </a:tcPr>
                </a:tc>
                <a:extLst>
                  <a:ext uri="{0D108BD9-81ED-4DB2-BD59-A6C34878D82A}">
                    <a16:rowId xmlns:a16="http://schemas.microsoft.com/office/drawing/2014/main" val="353249158"/>
                  </a:ext>
                </a:extLst>
              </a:tr>
              <a:tr h="389235">
                <a:tc>
                  <a:txBody>
                    <a:bodyPr/>
                    <a:lstStyle/>
                    <a:p>
                      <a:pPr algn="l" fontAlgn="t"/>
                      <a:r>
                        <a:rPr lang="en-US" sz="1100">
                          <a:solidFill>
                            <a:schemeClr val="tx1"/>
                          </a:solidFill>
                          <a:effectLst/>
                          <a:latin typeface="+mj-lt"/>
                        </a:rPr>
                        <a:t>Standard_ND96is_v5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1900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8 x H100 80 GB GPUs (</a:t>
                      </a:r>
                      <a:r>
                        <a:rPr lang="en-US" sz="1100" err="1">
                          <a:solidFill>
                            <a:schemeClr val="tx1"/>
                          </a:solidFill>
                          <a:effectLst/>
                        </a:rPr>
                        <a:t>NVLink</a:t>
                      </a:r>
                      <a:r>
                        <a:rPr lang="en-US" sz="1100">
                          <a:solidFill>
                            <a:schemeClr val="tx1"/>
                          </a:solidFill>
                          <a:effectLst/>
                        </a:rPr>
                        <a:t>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40800/612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24000 Mbps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100">
                          <a:solidFill>
                            <a:schemeClr val="tx1"/>
                          </a:solidFill>
                          <a:effectLst/>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3603268"/>
                  </a:ext>
                </a:extLst>
              </a:tr>
            </a:tbl>
          </a:graphicData>
        </a:graphic>
      </p:graphicFrame>
      <p:pic>
        <p:nvPicPr>
          <p:cNvPr id="14" name="Picture 13">
            <a:extLst>
              <a:ext uri="{FF2B5EF4-FFF2-40B4-BE49-F238E27FC236}">
                <a16:creationId xmlns:a16="http://schemas.microsoft.com/office/drawing/2014/main" id="{D3D7B86D-A1E5-2E53-00E9-052BF959F088}"/>
              </a:ext>
            </a:extLst>
          </p:cNvPr>
          <p:cNvPicPr>
            <a:picLocks noChangeAspect="1"/>
          </p:cNvPicPr>
          <p:nvPr/>
        </p:nvPicPr>
        <p:blipFill>
          <a:blip r:embed="rId4"/>
          <a:stretch>
            <a:fillRect/>
          </a:stretch>
        </p:blipFill>
        <p:spPr>
          <a:xfrm>
            <a:off x="8763570" y="1890062"/>
            <a:ext cx="2739282" cy="21555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5988770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058B-2DD3-4D60-8C4B-C331DF5BA223}"/>
              </a:ext>
              <a:ext uri="{C183D7F6-B498-43B3-948B-1728B52AA6E4}">
                <adec:decorative xmlns:adec="http://schemas.microsoft.com/office/drawing/2017/decorative" val="1"/>
              </a:ext>
            </a:extLst>
          </p:cNvPr>
          <p:cNvSpPr>
            <a:spLocks noGrp="1"/>
          </p:cNvSpPr>
          <p:nvPr>
            <p:ph type="ctrTitle"/>
          </p:nvPr>
        </p:nvSpPr>
        <p:spPr>
          <a:xfrm>
            <a:off x="484241" y="398363"/>
            <a:ext cx="6621307" cy="569840"/>
          </a:xfrm>
        </p:spPr>
        <p:txBody>
          <a:bodyPr anchor="t">
            <a:normAutofit/>
          </a:bodyPr>
          <a:lstStyle/>
          <a:p>
            <a:pPr algn="l"/>
            <a:r>
              <a:rPr lang="en-US" sz="2800" b="1" spc="-147">
                <a:solidFill>
                  <a:schemeClr val="bg1"/>
                </a:solidFill>
                <a:latin typeface="Segoe UI Semibold" panose="020B0502040204020203" pitchFamily="34" charset="0"/>
                <a:cs typeface="+mn-cs"/>
              </a:rPr>
              <a:t>Azure NP Series w/FPGA Runtime</a:t>
            </a:r>
          </a:p>
        </p:txBody>
      </p:sp>
      <p:sp>
        <p:nvSpPr>
          <p:cNvPr id="5" name="TextBox 4">
            <a:extLst>
              <a:ext uri="{FF2B5EF4-FFF2-40B4-BE49-F238E27FC236}">
                <a16:creationId xmlns:a16="http://schemas.microsoft.com/office/drawing/2014/main" id="{5D8BEE33-9EB4-46E3-B89D-9DD70840D283}"/>
              </a:ext>
              <a:ext uri="{C183D7F6-B498-43B3-948B-1728B52AA6E4}">
                <adec:decorative xmlns:adec="http://schemas.microsoft.com/office/drawing/2017/decorative" val="1"/>
              </a:ext>
            </a:extLst>
          </p:cNvPr>
          <p:cNvSpPr txBox="1"/>
          <p:nvPr/>
        </p:nvSpPr>
        <p:spPr>
          <a:xfrm>
            <a:off x="990771" y="1307255"/>
            <a:ext cx="5942464" cy="10772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Best-in-class PR shell, 80%+ device available to user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API for automatic signing of designs on-the-fly</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64 GB of DDR4 2400 (4 banks) per accelerator</a:t>
            </a:r>
          </a:p>
        </p:txBody>
      </p:sp>
      <p:pic>
        <p:nvPicPr>
          <p:cNvPr id="13" name="Picture 12">
            <a:extLst>
              <a:ext uri="{FF2B5EF4-FFF2-40B4-BE49-F238E27FC236}">
                <a16:creationId xmlns:a16="http://schemas.microsoft.com/office/drawing/2014/main" id="{B123C89E-2D11-4C61-8F03-D94915A34B9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75873" y="968203"/>
            <a:ext cx="2109349" cy="2131789"/>
          </a:xfrm>
          <a:prstGeom prst="rect">
            <a:avLst/>
          </a:prstGeom>
          <a:effectLst>
            <a:reflection blurRad="6350" stA="50000" endA="300" endPos="55000" dir="5400000" sy="-100000" algn="bl" rotWithShape="0"/>
          </a:effectLst>
        </p:spPr>
      </p:pic>
      <p:sp>
        <p:nvSpPr>
          <p:cNvPr id="14" name="TextBox 13">
            <a:extLst>
              <a:ext uri="{FF2B5EF4-FFF2-40B4-BE49-F238E27FC236}">
                <a16:creationId xmlns:a16="http://schemas.microsoft.com/office/drawing/2014/main" id="{FE918ADD-5C75-48D5-99A0-49FA9314B8BB}"/>
              </a:ext>
              <a:ext uri="{C183D7F6-B498-43B3-948B-1728B52AA6E4}">
                <adec:decorative xmlns:adec="http://schemas.microsoft.com/office/drawing/2017/decorative" val="1"/>
              </a:ext>
            </a:extLst>
          </p:cNvPr>
          <p:cNvSpPr txBox="1"/>
          <p:nvPr/>
        </p:nvSpPr>
        <p:spPr>
          <a:xfrm>
            <a:off x="736128" y="2614775"/>
            <a:ext cx="3500284" cy="1661993"/>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8272">
                    <a:lumMod val="60000"/>
                    <a:lumOff val="40000"/>
                  </a:srgbClr>
                </a:solidFill>
                <a:effectLst/>
                <a:uLnTx/>
                <a:uFillTx/>
                <a:latin typeface="Segoe UI Semibold" panose="020B0502040204020203" pitchFamily="34" charset="0"/>
                <a:ea typeface="+mn-ea"/>
                <a:cs typeface="Segoe UI Light" panose="020B0502040204020203" pitchFamily="34" charset="0"/>
              </a:rPr>
              <a:t>HPC </a:t>
            </a:r>
            <a:r>
              <a:rPr kumimoji="0" lang="en-US" sz="1800" b="0" i="0" u="none" strike="noStrike" kern="1200" cap="none" spc="0" normalizeH="0" baseline="0" noProof="0">
                <a:ln>
                  <a:noFill/>
                </a:ln>
                <a:solidFill>
                  <a:srgbClr val="008272">
                    <a:lumMod val="60000"/>
                    <a:lumOff val="40000"/>
                  </a:srgbClr>
                </a:solidFill>
                <a:effectLst/>
                <a:uLnTx/>
                <a:uFillTx/>
                <a:latin typeface="Segoe UI Semibold" panose="020B0502040204020203" pitchFamily="34" charset="0"/>
                <a:ea typeface="+mn-ea"/>
                <a:cs typeface="Segoe UI Light" panose="020B0502040204020203" pitchFamily="34" charset="0"/>
              </a:rPr>
              <a:t>application</a:t>
            </a:r>
            <a:r>
              <a:rPr kumimoji="0" lang="en-US" sz="1800" b="1" i="0" u="none" strike="noStrike" kern="1200" cap="none" spc="0" normalizeH="0" baseline="0" noProof="0">
                <a:ln>
                  <a:noFill/>
                </a:ln>
                <a:solidFill>
                  <a:srgbClr val="008272">
                    <a:lumMod val="60000"/>
                    <a:lumOff val="40000"/>
                  </a:srgbClr>
                </a:solidFill>
                <a:effectLst/>
                <a:uLnTx/>
                <a:uFillTx/>
                <a:latin typeface="Segoe UI Semibold" panose="020B0502040204020203" pitchFamily="34" charset="0"/>
                <a:ea typeface="+mn-ea"/>
                <a:cs typeface="Segoe UI Light" panose="020B0502040204020203" pitchFamily="34" charset="0"/>
              </a:rPr>
              <a:t> workloads</a:t>
            </a: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Light" panose="020B05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Genomics &amp; Life Sciences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Computational Chemistry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Physical Simulation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Transcoding &amp; Postprocessing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Analytics &amp; 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Monte Carlo &amp; Risk Analysis</a:t>
            </a:r>
          </a:p>
        </p:txBody>
      </p:sp>
      <p:graphicFrame>
        <p:nvGraphicFramePr>
          <p:cNvPr id="15" name="Table 14">
            <a:extLst>
              <a:ext uri="{FF2B5EF4-FFF2-40B4-BE49-F238E27FC236}">
                <a16:creationId xmlns:a16="http://schemas.microsoft.com/office/drawing/2014/main" id="{9D54FEFE-24EF-442F-BF00-8A6C14111959}"/>
              </a:ext>
              <a:ext uri="{C183D7F6-B498-43B3-948B-1728B52AA6E4}">
                <adec:decorative xmlns:adec="http://schemas.microsoft.com/office/drawing/2017/decorative" val="1"/>
              </a:ext>
            </a:extLst>
          </p:cNvPr>
          <p:cNvGraphicFramePr>
            <a:graphicFrameLocks noGrp="1"/>
          </p:cNvGraphicFramePr>
          <p:nvPr/>
        </p:nvGraphicFramePr>
        <p:xfrm>
          <a:off x="736128" y="4660445"/>
          <a:ext cx="7234982" cy="1524000"/>
        </p:xfrm>
        <a:graphic>
          <a:graphicData uri="http://schemas.openxmlformats.org/drawingml/2006/table">
            <a:tbl>
              <a:tblPr firstRow="1" bandRow="1">
                <a:tableStyleId>{5C22544A-7EE6-4342-B048-85BDC9FD1C3A}</a:tableStyleId>
              </a:tblPr>
              <a:tblGrid>
                <a:gridCol w="2543176">
                  <a:extLst>
                    <a:ext uri="{9D8B030D-6E8A-4147-A177-3AD203B41FA5}">
                      <a16:colId xmlns:a16="http://schemas.microsoft.com/office/drawing/2014/main" val="1175568559"/>
                    </a:ext>
                  </a:extLst>
                </a:gridCol>
                <a:gridCol w="1374061">
                  <a:extLst>
                    <a:ext uri="{9D8B030D-6E8A-4147-A177-3AD203B41FA5}">
                      <a16:colId xmlns:a16="http://schemas.microsoft.com/office/drawing/2014/main" val="868737784"/>
                    </a:ext>
                  </a:extLst>
                </a:gridCol>
                <a:gridCol w="1759123">
                  <a:extLst>
                    <a:ext uri="{9D8B030D-6E8A-4147-A177-3AD203B41FA5}">
                      <a16:colId xmlns:a16="http://schemas.microsoft.com/office/drawing/2014/main" val="2992783301"/>
                    </a:ext>
                  </a:extLst>
                </a:gridCol>
                <a:gridCol w="1558622">
                  <a:extLst>
                    <a:ext uri="{9D8B030D-6E8A-4147-A177-3AD203B41FA5}">
                      <a16:colId xmlns:a16="http://schemas.microsoft.com/office/drawing/2014/main" val="1481480880"/>
                    </a:ext>
                  </a:extLst>
                </a:gridCol>
              </a:tblGrid>
              <a:tr h="261276">
                <a:tc>
                  <a:txBody>
                    <a:bodyPr/>
                    <a:lstStyle/>
                    <a:p>
                      <a:r>
                        <a:rPr lang="en-US" sz="1400">
                          <a:solidFill>
                            <a:schemeClr val="bg1"/>
                          </a:solidFill>
                        </a:rPr>
                        <a:t>Host VM Specifications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B42"/>
                    </a:solidFill>
                  </a:tcPr>
                </a:tc>
                <a:tc>
                  <a:txBody>
                    <a:bodyPr/>
                    <a:lstStyle/>
                    <a:p>
                      <a:pPr algn="ctr"/>
                      <a:r>
                        <a:rPr lang="en-US" sz="1400">
                          <a:solidFill>
                            <a:schemeClr val="bg1"/>
                          </a:solidFill>
                        </a:rPr>
                        <a:t>NP10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B42"/>
                    </a:solidFill>
                  </a:tcPr>
                </a:tc>
                <a:tc>
                  <a:txBody>
                    <a:bodyPr/>
                    <a:lstStyle/>
                    <a:p>
                      <a:pPr algn="ctr"/>
                      <a:r>
                        <a:rPr lang="en-US" sz="1400">
                          <a:solidFill>
                            <a:schemeClr val="bg1"/>
                          </a:solidFill>
                        </a:rPr>
                        <a:t>NP20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B42"/>
                    </a:solidFill>
                  </a:tcPr>
                </a:tc>
                <a:tc>
                  <a:txBody>
                    <a:bodyPr/>
                    <a:lstStyle/>
                    <a:p>
                      <a:pPr algn="ctr"/>
                      <a:r>
                        <a:rPr lang="en-US" sz="1400">
                          <a:solidFill>
                            <a:schemeClr val="bg1"/>
                          </a:solidFill>
                        </a:rPr>
                        <a:t>NP30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B42"/>
                    </a:solidFill>
                  </a:tcPr>
                </a:tc>
                <a:extLst>
                  <a:ext uri="{0D108BD9-81ED-4DB2-BD59-A6C34878D82A}">
                    <a16:rowId xmlns:a16="http://schemas.microsoft.com/office/drawing/2014/main" val="3402712885"/>
                  </a:ext>
                </a:extLst>
              </a:tr>
              <a:tr h="261276">
                <a:tc>
                  <a:txBody>
                    <a:bodyPr/>
                    <a:lstStyle/>
                    <a:p>
                      <a:r>
                        <a:rPr lang="en-US" sz="1400">
                          <a:solidFill>
                            <a:schemeClr val="bg1"/>
                          </a:solidFill>
                        </a:rPr>
                        <a:t>Physical Cores (Intel Skylake)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0015148"/>
                  </a:ext>
                </a:extLst>
              </a:tr>
              <a:tr h="261276">
                <a:tc>
                  <a:txBody>
                    <a:bodyPr/>
                    <a:lstStyle/>
                    <a:p>
                      <a:r>
                        <a:rPr lang="en-US" sz="1400" err="1">
                          <a:solidFill>
                            <a:schemeClr val="bg1"/>
                          </a:solidFill>
                        </a:rPr>
                        <a:t>NVMe</a:t>
                      </a:r>
                      <a:r>
                        <a:rPr lang="en-US" sz="1400">
                          <a:solidFill>
                            <a:schemeClr val="bg1"/>
                          </a:solidFill>
                        </a:rPr>
                        <a:t> SSD 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1.5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3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5111064"/>
                  </a:ext>
                </a:extLst>
              </a:tr>
              <a:tr h="261276">
                <a:tc>
                  <a:txBody>
                    <a:bodyPr/>
                    <a:lstStyle/>
                    <a:p>
                      <a:r>
                        <a:rPr lang="en-US" sz="1400">
                          <a:solidFill>
                            <a:schemeClr val="bg1"/>
                          </a:solidFill>
                        </a:rPr>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192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384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768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086023"/>
                  </a:ext>
                </a:extLst>
              </a:tr>
              <a:tr h="261276">
                <a:tc>
                  <a:txBody>
                    <a:bodyPr/>
                    <a:lstStyle/>
                    <a:p>
                      <a:r>
                        <a:rPr lang="en-US" sz="1400">
                          <a:solidFill>
                            <a:schemeClr val="bg1"/>
                          </a:solidFill>
                        </a:rPr>
                        <a:t>Accelerators (U250s)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bg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312600"/>
                  </a:ext>
                </a:extLst>
              </a:tr>
            </a:tbl>
          </a:graphicData>
        </a:graphic>
      </p:graphicFrame>
      <p:pic>
        <p:nvPicPr>
          <p:cNvPr id="12" name="Picture 11">
            <a:extLst>
              <a:ext uri="{FF2B5EF4-FFF2-40B4-BE49-F238E27FC236}">
                <a16:creationId xmlns:a16="http://schemas.microsoft.com/office/drawing/2014/main" id="{C68B6EB5-FCC9-4056-A5D5-20DF7576EA3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88399" y="2539718"/>
            <a:ext cx="4184848" cy="3449890"/>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8EB121B2-3A43-4624-B555-7263A061C688}"/>
              </a:ext>
              <a:ext uri="{C183D7F6-B498-43B3-948B-1728B52AA6E4}">
                <adec:decorative xmlns:adec="http://schemas.microsoft.com/office/drawing/2017/decorative" val="1"/>
              </a:ext>
            </a:extLst>
          </p:cNvPr>
          <p:cNvSpPr/>
          <p:nvPr/>
        </p:nvSpPr>
        <p:spPr>
          <a:xfrm>
            <a:off x="4235717" y="2646605"/>
            <a:ext cx="3091058"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272">
                    <a:lumMod val="60000"/>
                    <a:lumOff val="40000"/>
                  </a:srgbClr>
                </a:solidFill>
                <a:effectLst/>
                <a:uLnTx/>
                <a:uFillTx/>
                <a:latin typeface="Segoe UI Semibold" panose="020B0702040204020203" pitchFamily="34" charset="0"/>
                <a:ea typeface="+mn-ea"/>
                <a:cs typeface="Segoe UI Semibold" panose="020B0702040204020203" pitchFamily="34" charset="0"/>
              </a:rPr>
              <a:t>Standards-based platform</a:t>
            </a:r>
          </a:p>
          <a:p>
            <a:pPr marL="288925" marR="0" lvl="2"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Light" panose="020B0502040204020203" pitchFamily="34" charset="0"/>
              </a:rPr>
              <a:t>SDaccel</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 shell and runtime</a:t>
            </a:r>
          </a:p>
          <a:p>
            <a:pPr marL="288925" marR="0" lvl="2"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Light" panose="020B0502040204020203" pitchFamily="34" charset="0"/>
              </a:rPr>
              <a:t>Alveo</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 U250 board</a:t>
            </a:r>
          </a:p>
          <a:p>
            <a:pPr marL="288925" marR="0" lvl="2"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RTL, HLS (C++), or mixed-language</a:t>
            </a:r>
          </a:p>
          <a:p>
            <a:pPr marL="288925" marR="0" lvl="2"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rPr>
              <a:t>DMA I/O to host via PCIe G3 x16</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580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anim calcmode="lin" valueType="num">
                                      <p:cBhvr>
                                        <p:cTn id="21" dur="500" fill="hold"/>
                                        <p:tgtEl>
                                          <p:spTgt spid="13"/>
                                        </p:tgtEl>
                                        <p:attrNameLst>
                                          <p:attrName>ppt_x</p:attrName>
                                        </p:attrNameLst>
                                      </p:cBhvr>
                                      <p:tavLst>
                                        <p:tav tm="0">
                                          <p:val>
                                            <p:strVal val="#ppt_x"/>
                                          </p:val>
                                        </p:tav>
                                        <p:tav tm="100000">
                                          <p:val>
                                            <p:strVal val="#ppt_x"/>
                                          </p:val>
                                        </p:tav>
                                      </p:tavLst>
                                    </p:anim>
                                    <p:anim calcmode="lin" valueType="num">
                                      <p:cBhvr>
                                        <p:cTn id="22" dur="5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anim calcmode="lin" valueType="num">
                                      <p:cBhvr>
                                        <p:cTn id="26" dur="500" fill="hold"/>
                                        <p:tgtEl>
                                          <p:spTgt spid="12"/>
                                        </p:tgtEl>
                                        <p:attrNameLst>
                                          <p:attrName>ppt_x</p:attrName>
                                        </p:attrNameLst>
                                      </p:cBhvr>
                                      <p:tavLst>
                                        <p:tav tm="0">
                                          <p:val>
                                            <p:strVal val="#ppt_x"/>
                                          </p:val>
                                        </p:tav>
                                        <p:tav tm="100000">
                                          <p:val>
                                            <p:strVal val="#ppt_x"/>
                                          </p:val>
                                        </p:tav>
                                      </p:tavLst>
                                    </p:anim>
                                    <p:anim calcmode="lin" valueType="num">
                                      <p:cBhvr>
                                        <p:cTn id="2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65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D20819-9509-0B8E-3F68-B47CE3CA18A6}"/>
              </a:ext>
            </a:extLst>
          </p:cNvPr>
          <p:cNvSpPr>
            <a:spLocks noGrp="1"/>
          </p:cNvSpPr>
          <p:nvPr>
            <p:ph type="title"/>
          </p:nvPr>
        </p:nvSpPr>
        <p:spPr/>
        <p:txBody>
          <a:bodyPr/>
          <a:lstStyle/>
          <a:p>
            <a:r>
              <a:rPr lang="en-US" sz="2800" b="1">
                <a:solidFill>
                  <a:schemeClr val="bg1"/>
                </a:solidFill>
                <a:latin typeface="Segoe UI Semibold" panose="020B0502040204020203" pitchFamily="34" charset="0"/>
                <a:cs typeface="+mn-cs"/>
              </a:rPr>
              <a:t>GPU Computing </a:t>
            </a:r>
            <a:endParaRPr lang="en-IN"/>
          </a:p>
        </p:txBody>
      </p:sp>
      <p:pic>
        <p:nvPicPr>
          <p:cNvPr id="32" name="Picture 2">
            <a:extLst>
              <a:ext uri="{FF2B5EF4-FFF2-40B4-BE49-F238E27FC236}">
                <a16:creationId xmlns:a16="http://schemas.microsoft.com/office/drawing/2014/main" id="{EB2C57D6-AECC-8909-CFD5-1B96B70807B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69" y="1651891"/>
            <a:ext cx="2564384" cy="144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D1CF5749-7A28-DA5D-AB4C-D9020FB6858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41" r="707" b="25184"/>
          <a:stretch/>
        </p:blipFill>
        <p:spPr bwMode="auto">
          <a:xfrm>
            <a:off x="3895873" y="1651891"/>
            <a:ext cx="2546229" cy="144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F0C7D154-44BC-98DB-F67C-24FCEF4677D1}"/>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5247" y="1651891"/>
            <a:ext cx="2281967" cy="144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0DB0F7D4-6BC2-3887-45D8-AB32894C7866}"/>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4824" r="25896" b="18545"/>
          <a:stretch/>
        </p:blipFill>
        <p:spPr bwMode="auto">
          <a:xfrm>
            <a:off x="9010359" y="1651891"/>
            <a:ext cx="2402254" cy="144000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5CEC8AA1-5CB1-EB95-94FE-7DD8A710F9CF}"/>
              </a:ext>
              <a:ext uri="{C183D7F6-B498-43B3-948B-1728B52AA6E4}">
                <adec:decorative xmlns:adec="http://schemas.microsoft.com/office/drawing/2017/decorative" val="1"/>
              </a:ext>
            </a:extLst>
          </p:cNvPr>
          <p:cNvSpPr/>
          <p:nvPr/>
        </p:nvSpPr>
        <p:spPr>
          <a:xfrm>
            <a:off x="3998987" y="1152197"/>
            <a:ext cx="2340000" cy="439316"/>
          </a:xfrm>
          <a:prstGeom prst="rect">
            <a:avLst/>
          </a:prstGeom>
          <a:noFill/>
          <a:ln>
            <a:noFill/>
          </a:ln>
        </p:spPr>
        <p:txBody>
          <a:bodyPr wrap="square" lIns="89630" tIns="44814" rIns="89630" bIns="44814"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67AF0"/>
                </a:solidFill>
                <a:effectLst/>
                <a:uLnTx/>
                <a:uFillTx/>
                <a:latin typeface="Segoe UI Semibold" panose="020B0702040204020203" pitchFamily="34" charset="0"/>
                <a:cs typeface="Segoe UI Semibold" panose="020B0702040204020203" pitchFamily="34" charset="0"/>
              </a:rPr>
              <a:t>Rendering</a:t>
            </a:r>
          </a:p>
        </p:txBody>
      </p:sp>
      <p:sp>
        <p:nvSpPr>
          <p:cNvPr id="39" name="Rectangle 38">
            <a:extLst>
              <a:ext uri="{FF2B5EF4-FFF2-40B4-BE49-F238E27FC236}">
                <a16:creationId xmlns:a16="http://schemas.microsoft.com/office/drawing/2014/main" id="{DB951C1F-92F3-DCBC-5B69-21F0AFA48289}"/>
              </a:ext>
              <a:ext uri="{C183D7F6-B498-43B3-948B-1728B52AA6E4}">
                <adec:decorative xmlns:adec="http://schemas.microsoft.com/office/drawing/2017/decorative" val="1"/>
              </a:ext>
            </a:extLst>
          </p:cNvPr>
          <p:cNvSpPr/>
          <p:nvPr/>
        </p:nvSpPr>
        <p:spPr>
          <a:xfrm>
            <a:off x="9041486" y="1152197"/>
            <a:ext cx="2340000" cy="437528"/>
          </a:xfrm>
          <a:prstGeom prst="rect">
            <a:avLst/>
          </a:prstGeom>
          <a:noFill/>
          <a:ln>
            <a:noFill/>
          </a:ln>
        </p:spPr>
        <p:txBody>
          <a:bodyPr wrap="square" lIns="89630" tIns="44814" rIns="89630" bIns="44814"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67AF0"/>
                </a:solidFill>
                <a:effectLst/>
                <a:uLnTx/>
                <a:uFillTx/>
                <a:latin typeface="Segoe UI Semibold" panose="020B0702040204020203" pitchFamily="34" charset="0"/>
                <a:cs typeface="Segoe UI Semibold" panose="020B0702040204020203" pitchFamily="34" charset="0"/>
              </a:rPr>
              <a:t>Deep-Learning/AI</a:t>
            </a:r>
          </a:p>
        </p:txBody>
      </p:sp>
      <p:sp>
        <p:nvSpPr>
          <p:cNvPr id="40" name="Rectangle 39">
            <a:extLst>
              <a:ext uri="{FF2B5EF4-FFF2-40B4-BE49-F238E27FC236}">
                <a16:creationId xmlns:a16="http://schemas.microsoft.com/office/drawing/2014/main" id="{8EDC4AD0-B938-352F-8C1C-E5AA2A329CA8}"/>
              </a:ext>
              <a:ext uri="{C183D7F6-B498-43B3-948B-1728B52AA6E4}">
                <adec:decorative xmlns:adec="http://schemas.microsoft.com/office/drawing/2017/decorative" val="1"/>
              </a:ext>
            </a:extLst>
          </p:cNvPr>
          <p:cNvSpPr/>
          <p:nvPr/>
        </p:nvSpPr>
        <p:spPr>
          <a:xfrm>
            <a:off x="6598768" y="1152197"/>
            <a:ext cx="2254924" cy="436978"/>
          </a:xfrm>
          <a:prstGeom prst="rect">
            <a:avLst/>
          </a:prstGeom>
          <a:noFill/>
          <a:ln>
            <a:noFill/>
          </a:ln>
        </p:spPr>
        <p:txBody>
          <a:bodyPr wrap="square" lIns="89630" tIns="44814" rIns="89630" bIns="44814"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67AF0"/>
                </a:solidFill>
                <a:effectLst/>
                <a:uLnTx/>
                <a:uFillTx/>
                <a:latin typeface="Segoe UI Semibold" panose="020B0702040204020203" pitchFamily="34" charset="0"/>
                <a:cs typeface="Segoe UI Semibold" panose="020B0702040204020203" pitchFamily="34" charset="0"/>
              </a:rPr>
              <a:t>HPC/Simulation</a:t>
            </a:r>
          </a:p>
        </p:txBody>
      </p:sp>
      <p:sp>
        <p:nvSpPr>
          <p:cNvPr id="41" name="Rectangle 40">
            <a:extLst>
              <a:ext uri="{FF2B5EF4-FFF2-40B4-BE49-F238E27FC236}">
                <a16:creationId xmlns:a16="http://schemas.microsoft.com/office/drawing/2014/main" id="{47B9FBBA-2EBF-A512-E79C-625E2964865B}"/>
              </a:ext>
              <a:ext uri="{C183D7F6-B498-43B3-948B-1728B52AA6E4}">
                <adec:decorative xmlns:adec="http://schemas.microsoft.com/office/drawing/2017/decorative" val="1"/>
              </a:ext>
            </a:extLst>
          </p:cNvPr>
          <p:cNvSpPr/>
          <p:nvPr/>
        </p:nvSpPr>
        <p:spPr>
          <a:xfrm>
            <a:off x="770561" y="1152197"/>
            <a:ext cx="2340000" cy="437255"/>
          </a:xfrm>
          <a:prstGeom prst="rect">
            <a:avLst/>
          </a:prstGeom>
          <a:noFill/>
          <a:ln>
            <a:noFill/>
          </a:ln>
        </p:spPr>
        <p:txBody>
          <a:bodyPr wrap="square" lIns="89630" tIns="44814" rIns="89630" bIns="44814"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8FFA"/>
                </a:solidFill>
                <a:effectLst/>
                <a:uLnTx/>
                <a:uFillTx/>
                <a:latin typeface="Segoe UI Semibold" panose="020B0702040204020203" pitchFamily="34" charset="0"/>
                <a:cs typeface="Segoe UI Semibold" panose="020B0702040204020203" pitchFamily="34" charset="0"/>
              </a:rPr>
              <a:t>Visualization</a:t>
            </a:r>
          </a:p>
        </p:txBody>
      </p:sp>
      <p:grpSp>
        <p:nvGrpSpPr>
          <p:cNvPr id="42" name="Group 41">
            <a:extLst>
              <a:ext uri="{FF2B5EF4-FFF2-40B4-BE49-F238E27FC236}">
                <a16:creationId xmlns:a16="http://schemas.microsoft.com/office/drawing/2014/main" id="{F258A256-C831-9C8A-A9D4-CF8956336CA5}"/>
              </a:ext>
              <a:ext uri="{C183D7F6-B498-43B3-948B-1728B52AA6E4}">
                <adec:decorative xmlns:adec="http://schemas.microsoft.com/office/drawing/2017/decorative" val="1"/>
              </a:ext>
            </a:extLst>
          </p:cNvPr>
          <p:cNvGrpSpPr/>
          <p:nvPr/>
        </p:nvGrpSpPr>
        <p:grpSpPr>
          <a:xfrm>
            <a:off x="1463231" y="3766110"/>
            <a:ext cx="954661" cy="839979"/>
            <a:chOff x="6468553" y="2746939"/>
            <a:chExt cx="1111312" cy="1038851"/>
          </a:xfrm>
        </p:grpSpPr>
        <p:grpSp>
          <p:nvGrpSpPr>
            <p:cNvPr id="48" name="Group 47">
              <a:extLst>
                <a:ext uri="{FF2B5EF4-FFF2-40B4-BE49-F238E27FC236}">
                  <a16:creationId xmlns:a16="http://schemas.microsoft.com/office/drawing/2014/main" id="{64B8893F-3CC3-A042-5F97-51261874AE68}"/>
                </a:ext>
              </a:extLst>
            </p:cNvPr>
            <p:cNvGrpSpPr/>
            <p:nvPr/>
          </p:nvGrpSpPr>
          <p:grpSpPr>
            <a:xfrm>
              <a:off x="6468553" y="2746939"/>
              <a:ext cx="1111312" cy="1038851"/>
              <a:chOff x="7132637" y="1006524"/>
              <a:chExt cx="4304244" cy="4014739"/>
            </a:xfrm>
          </p:grpSpPr>
          <p:pic>
            <p:nvPicPr>
              <p:cNvPr id="50" name="Picture 49">
                <a:extLst>
                  <a:ext uri="{FF2B5EF4-FFF2-40B4-BE49-F238E27FC236}">
                    <a16:creationId xmlns:a16="http://schemas.microsoft.com/office/drawing/2014/main" id="{1DE12069-00DB-096B-3CD3-B2DF7B43653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51" name="AutoShape 3">
                <a:extLst>
                  <a:ext uri="{FF2B5EF4-FFF2-40B4-BE49-F238E27FC236}">
                    <a16:creationId xmlns:a16="http://schemas.microsoft.com/office/drawing/2014/main" id="{0DF63358-154A-F87B-F9A3-B2A34706F7C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49" name="TextBox 48">
              <a:extLst>
                <a:ext uri="{FF2B5EF4-FFF2-40B4-BE49-F238E27FC236}">
                  <a16:creationId xmlns:a16="http://schemas.microsoft.com/office/drawing/2014/main" id="{968240DC-FEDD-B14D-2173-EAA46F39C6DF}"/>
                </a:ext>
              </a:extLst>
            </p:cNvPr>
            <p:cNvSpPr txBox="1"/>
            <p:nvPr/>
          </p:nvSpPr>
          <p:spPr>
            <a:xfrm>
              <a:off x="6565772" y="2862607"/>
              <a:ext cx="916875" cy="636119"/>
            </a:xfrm>
            <a:prstGeom prst="rect">
              <a:avLst/>
            </a:prstGeom>
            <a:solidFill>
              <a:schemeClr val="tx2">
                <a:lumMod val="50000"/>
              </a:schemeClr>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NV</a:t>
              </a:r>
            </a:p>
          </p:txBody>
        </p:sp>
      </p:grpSp>
      <p:cxnSp>
        <p:nvCxnSpPr>
          <p:cNvPr id="52" name="Straight Arrow Connector 51">
            <a:extLst>
              <a:ext uri="{FF2B5EF4-FFF2-40B4-BE49-F238E27FC236}">
                <a16:creationId xmlns:a16="http://schemas.microsoft.com/office/drawing/2014/main" id="{A97421CF-F74F-3D08-B6B9-CD1EB6EF95DB}"/>
              </a:ext>
              <a:ext uri="{C183D7F6-B498-43B3-948B-1728B52AA6E4}">
                <adec:decorative xmlns:adec="http://schemas.microsoft.com/office/drawing/2017/decorative" val="1"/>
              </a:ext>
            </a:extLst>
          </p:cNvPr>
          <p:cNvCxnSpPr>
            <a:cxnSpLocks/>
          </p:cNvCxnSpPr>
          <p:nvPr/>
        </p:nvCxnSpPr>
        <p:spPr>
          <a:xfrm>
            <a:off x="447162" y="3376622"/>
            <a:ext cx="3129158" cy="0"/>
          </a:xfrm>
          <a:prstGeom prst="straightConnector1">
            <a:avLst/>
          </a:prstGeom>
          <a:ln w="76200">
            <a:solidFill>
              <a:srgbClr val="F89AF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8F473B0-66DC-D037-C8B4-DDF1B7732852}"/>
              </a:ext>
              <a:ext uri="{C183D7F6-B498-43B3-948B-1728B52AA6E4}">
                <adec:decorative xmlns:adec="http://schemas.microsoft.com/office/drawing/2017/decorative" val="1"/>
              </a:ext>
            </a:extLst>
          </p:cNvPr>
          <p:cNvSpPr/>
          <p:nvPr/>
        </p:nvSpPr>
        <p:spPr>
          <a:xfrm>
            <a:off x="101601" y="4938264"/>
            <a:ext cx="3677920" cy="1477328"/>
          </a:xfrm>
          <a:prstGeom prst="rect">
            <a:avLst/>
          </a:prstGeom>
        </p:spPr>
        <p:txBody>
          <a:bodyPr wrap="square">
            <a:spAutoFit/>
          </a:bodyPr>
          <a:lstStyle/>
          <a:p>
            <a:pPr algn="ctr">
              <a:spcAft>
                <a:spcPts val="1200"/>
              </a:spcAf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Workload centric PCs &amp; Workstations</a:t>
            </a:r>
          </a:p>
          <a:p>
            <a:pPr algn="ctr">
              <a:spcAft>
                <a:spcPts val="1200"/>
              </a:spcAf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Variable configuration for GPU workstations for content consumption</a:t>
            </a:r>
          </a:p>
          <a:p>
            <a:pPr algn="ctr">
              <a:spcAft>
                <a:spcPts val="1200"/>
              </a:spcAf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Modern workspace for interactive collaboration</a:t>
            </a:r>
          </a:p>
        </p:txBody>
      </p:sp>
      <p:cxnSp>
        <p:nvCxnSpPr>
          <p:cNvPr id="54" name="Straight Arrow Connector 53">
            <a:extLst>
              <a:ext uri="{FF2B5EF4-FFF2-40B4-BE49-F238E27FC236}">
                <a16:creationId xmlns:a16="http://schemas.microsoft.com/office/drawing/2014/main" id="{F960C37D-7DCA-E170-BBF1-55FFA8727D79}"/>
              </a:ext>
              <a:ext uri="{C183D7F6-B498-43B3-948B-1728B52AA6E4}">
                <adec:decorative xmlns:adec="http://schemas.microsoft.com/office/drawing/2017/decorative" val="1"/>
              </a:ext>
            </a:extLst>
          </p:cNvPr>
          <p:cNvCxnSpPr>
            <a:cxnSpLocks/>
          </p:cNvCxnSpPr>
          <p:nvPr/>
        </p:nvCxnSpPr>
        <p:spPr>
          <a:xfrm>
            <a:off x="3576320" y="3371366"/>
            <a:ext cx="8023767" cy="10343"/>
          </a:xfrm>
          <a:prstGeom prst="straightConnector1">
            <a:avLst/>
          </a:prstGeom>
          <a:ln w="76200">
            <a:solidFill>
              <a:srgbClr val="F67A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3F64B48-98F4-E694-8C74-ED1A6C430BFB}"/>
              </a:ext>
              <a:ext uri="{C183D7F6-B498-43B3-948B-1728B52AA6E4}">
                <adec:decorative xmlns:adec="http://schemas.microsoft.com/office/drawing/2017/decorative" val="1"/>
              </a:ext>
            </a:extLst>
          </p:cNvPr>
          <p:cNvSpPr/>
          <p:nvPr/>
        </p:nvSpPr>
        <p:spPr>
          <a:xfrm>
            <a:off x="4236719" y="4925093"/>
            <a:ext cx="6835049" cy="91358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Scale out using IB for multimode HPC and ML workloads on any MPI stack</a:t>
            </a:r>
          </a:p>
          <a:p>
            <a:pPr marL="457200" marR="0" lvl="1" indent="0" algn="ctr" defTabSz="914400" rtl="0" eaLnBrk="1" fontAlgn="auto" latinLnBrk="0" hangingPunct="1">
              <a:lnSpc>
                <a:spcPct val="90000"/>
              </a:lnSpc>
              <a:spcBef>
                <a:spcPts val="500"/>
              </a:spcBef>
              <a:spcAft>
                <a:spcPts val="0"/>
              </a:spcAft>
              <a:buClrTx/>
              <a:buSzTx/>
              <a:buFontTx/>
              <a:buNone/>
              <a:tabLst/>
              <a:defRPr/>
            </a:pPr>
            <a:r>
              <a:rPr kumimoji="0" lang="en-US" sz="1400" b="0" i="0" u="none" strike="noStrike" kern="1200" cap="none" spc="0" normalizeH="0" baseline="0" noProof="0">
                <a:ln>
                  <a:noFill/>
                </a:ln>
                <a:solidFill>
                  <a:srgbClr val="FFFFFF">
                    <a:lumMod val="95000"/>
                  </a:srgbClr>
                </a:solidFill>
                <a:effectLst/>
                <a:uLnTx/>
                <a:uFillTx/>
                <a:latin typeface="Segoe UI" panose="020B0502040204020203" pitchFamily="34" charset="0"/>
                <a:ea typeface="+mn-ea"/>
                <a:cs typeface="+mn-cs"/>
              </a:rPr>
              <a:t>Scale-up multi-GPU VMs with fast NVLINK interconnect for high-density single box training and HPC workloads</a:t>
            </a:r>
          </a:p>
        </p:txBody>
      </p:sp>
      <p:grpSp>
        <p:nvGrpSpPr>
          <p:cNvPr id="56" name="Group 55">
            <a:extLst>
              <a:ext uri="{FF2B5EF4-FFF2-40B4-BE49-F238E27FC236}">
                <a16:creationId xmlns:a16="http://schemas.microsoft.com/office/drawing/2014/main" id="{20D9982D-4897-4E65-7F02-9C5B44A2039C}"/>
              </a:ext>
              <a:ext uri="{C183D7F6-B498-43B3-948B-1728B52AA6E4}">
                <adec:decorative xmlns:adec="http://schemas.microsoft.com/office/drawing/2017/decorative" val="1"/>
              </a:ext>
            </a:extLst>
          </p:cNvPr>
          <p:cNvGrpSpPr/>
          <p:nvPr/>
        </p:nvGrpSpPr>
        <p:grpSpPr>
          <a:xfrm>
            <a:off x="5964357" y="3766110"/>
            <a:ext cx="954661" cy="839979"/>
            <a:chOff x="6468553" y="2746939"/>
            <a:chExt cx="1111312" cy="1038851"/>
          </a:xfrm>
        </p:grpSpPr>
        <p:grpSp>
          <p:nvGrpSpPr>
            <p:cNvPr id="57" name="Group 56">
              <a:extLst>
                <a:ext uri="{FF2B5EF4-FFF2-40B4-BE49-F238E27FC236}">
                  <a16:creationId xmlns:a16="http://schemas.microsoft.com/office/drawing/2014/main" id="{029A6EB4-40E8-134C-5AD0-62A2692C625A}"/>
                </a:ext>
              </a:extLst>
            </p:cNvPr>
            <p:cNvGrpSpPr/>
            <p:nvPr/>
          </p:nvGrpSpPr>
          <p:grpSpPr>
            <a:xfrm>
              <a:off x="6468553" y="2746939"/>
              <a:ext cx="1111312" cy="1038851"/>
              <a:chOff x="7132637" y="1006524"/>
              <a:chExt cx="4304244" cy="4014739"/>
            </a:xfrm>
          </p:grpSpPr>
          <p:pic>
            <p:nvPicPr>
              <p:cNvPr id="70" name="Picture 69">
                <a:extLst>
                  <a:ext uri="{FF2B5EF4-FFF2-40B4-BE49-F238E27FC236}">
                    <a16:creationId xmlns:a16="http://schemas.microsoft.com/office/drawing/2014/main" id="{9DDD9187-A858-E50F-51A5-76E48417303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71" name="AutoShape 3">
                <a:extLst>
                  <a:ext uri="{FF2B5EF4-FFF2-40B4-BE49-F238E27FC236}">
                    <a16:creationId xmlns:a16="http://schemas.microsoft.com/office/drawing/2014/main" id="{FFE70769-E4C0-080E-8BE0-63C9B6A0EC37}"/>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69" name="TextBox 68">
              <a:extLst>
                <a:ext uri="{FF2B5EF4-FFF2-40B4-BE49-F238E27FC236}">
                  <a16:creationId xmlns:a16="http://schemas.microsoft.com/office/drawing/2014/main" id="{00458223-36C6-FDFB-93CF-7CF2407A6802}"/>
                </a:ext>
              </a:extLst>
            </p:cNvPr>
            <p:cNvSpPr txBox="1"/>
            <p:nvPr/>
          </p:nvSpPr>
          <p:spPr>
            <a:xfrm>
              <a:off x="6565772" y="2862607"/>
              <a:ext cx="916875" cy="636119"/>
            </a:xfrm>
            <a:prstGeom prst="rect">
              <a:avLst/>
            </a:prstGeom>
            <a:solidFill>
              <a:schemeClr val="tx2">
                <a:lumMod val="50000"/>
              </a:schemeClr>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NC</a:t>
              </a:r>
              <a:endParaRPr kumimoji="0" lang="en-US" sz="3136" b="1" i="0" u="none" strike="noStrike" kern="0" cap="none" spc="0" normalizeH="0" baseline="0" noProof="0">
                <a:ln>
                  <a:noFill/>
                </a:ln>
                <a:solidFill>
                  <a:schemeClr val="bg1"/>
                </a:soli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28A13A86-AD8C-DD87-0958-83E8FB8FBB42}"/>
              </a:ext>
              <a:ext uri="{C183D7F6-B498-43B3-948B-1728B52AA6E4}">
                <adec:decorative xmlns:adec="http://schemas.microsoft.com/office/drawing/2017/decorative" val="1"/>
              </a:ext>
            </a:extLst>
          </p:cNvPr>
          <p:cNvGrpSpPr/>
          <p:nvPr/>
        </p:nvGrpSpPr>
        <p:grpSpPr>
          <a:xfrm>
            <a:off x="8389469" y="3766110"/>
            <a:ext cx="954661" cy="839979"/>
            <a:chOff x="6468553" y="2746939"/>
            <a:chExt cx="1111312" cy="1038851"/>
          </a:xfrm>
        </p:grpSpPr>
        <p:grpSp>
          <p:nvGrpSpPr>
            <p:cNvPr id="73" name="Group 72">
              <a:extLst>
                <a:ext uri="{FF2B5EF4-FFF2-40B4-BE49-F238E27FC236}">
                  <a16:creationId xmlns:a16="http://schemas.microsoft.com/office/drawing/2014/main" id="{8488BB67-8897-E2B5-F463-569DCF809A99}"/>
                </a:ext>
              </a:extLst>
            </p:cNvPr>
            <p:cNvGrpSpPr/>
            <p:nvPr/>
          </p:nvGrpSpPr>
          <p:grpSpPr>
            <a:xfrm>
              <a:off x="6468553" y="2746939"/>
              <a:ext cx="1111312" cy="1038851"/>
              <a:chOff x="7132637" y="1006524"/>
              <a:chExt cx="4304244" cy="4014739"/>
            </a:xfrm>
          </p:grpSpPr>
          <p:pic>
            <p:nvPicPr>
              <p:cNvPr id="75" name="Picture 74">
                <a:extLst>
                  <a:ext uri="{FF2B5EF4-FFF2-40B4-BE49-F238E27FC236}">
                    <a16:creationId xmlns:a16="http://schemas.microsoft.com/office/drawing/2014/main" id="{B6E54495-4156-772A-C005-4770D3CF9C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76" name="AutoShape 3">
                <a:extLst>
                  <a:ext uri="{FF2B5EF4-FFF2-40B4-BE49-F238E27FC236}">
                    <a16:creationId xmlns:a16="http://schemas.microsoft.com/office/drawing/2014/main" id="{44AFCB56-6550-BE30-38F8-EDCB80EC460B}"/>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74" name="TextBox 73">
              <a:extLst>
                <a:ext uri="{FF2B5EF4-FFF2-40B4-BE49-F238E27FC236}">
                  <a16:creationId xmlns:a16="http://schemas.microsoft.com/office/drawing/2014/main" id="{C7CBB204-665D-15F9-DC39-4DB2437AC2D9}"/>
                </a:ext>
              </a:extLst>
            </p:cNvPr>
            <p:cNvSpPr txBox="1"/>
            <p:nvPr/>
          </p:nvSpPr>
          <p:spPr>
            <a:xfrm>
              <a:off x="6565772" y="2862607"/>
              <a:ext cx="916875" cy="636119"/>
            </a:xfrm>
            <a:prstGeom prst="rect">
              <a:avLst/>
            </a:prstGeom>
            <a:solidFill>
              <a:schemeClr val="tx2">
                <a:lumMod val="50000"/>
              </a:schemeClr>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ND</a:t>
              </a:r>
            </a:p>
          </p:txBody>
        </p:sp>
      </p:grpSp>
    </p:spTree>
    <p:extLst>
      <p:ext uri="{BB962C8B-B14F-4D97-AF65-F5344CB8AC3E}">
        <p14:creationId xmlns:p14="http://schemas.microsoft.com/office/powerpoint/2010/main" val="509125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anim calcmode="lin" valueType="num">
                                      <p:cBhvr>
                                        <p:cTn id="12" dur="500" fill="hold"/>
                                        <p:tgtEl>
                                          <p:spTgt spid="41"/>
                                        </p:tgtEl>
                                        <p:attrNameLst>
                                          <p:attrName>ppt_x</p:attrName>
                                        </p:attrNameLst>
                                      </p:cBhvr>
                                      <p:tavLst>
                                        <p:tav tm="0">
                                          <p:val>
                                            <p:strVal val="#ppt_x"/>
                                          </p:val>
                                        </p:tav>
                                        <p:tav tm="100000">
                                          <p:val>
                                            <p:strVal val="#ppt_x"/>
                                          </p:val>
                                        </p:tav>
                                      </p:tavLst>
                                    </p:anim>
                                    <p:anim calcmode="lin" valueType="num">
                                      <p:cBhvr>
                                        <p:cTn id="13" dur="500" fill="hold"/>
                                        <p:tgtEl>
                                          <p:spTgt spid="4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anim calcmode="lin" valueType="num">
                                      <p:cBhvr>
                                        <p:cTn id="17" dur="500" fill="hold"/>
                                        <p:tgtEl>
                                          <p:spTgt spid="32"/>
                                        </p:tgtEl>
                                        <p:attrNameLst>
                                          <p:attrName>ppt_x</p:attrName>
                                        </p:attrNameLst>
                                      </p:cBhvr>
                                      <p:tavLst>
                                        <p:tav tm="0">
                                          <p:val>
                                            <p:strVal val="#ppt_x"/>
                                          </p:val>
                                        </p:tav>
                                        <p:tav tm="100000">
                                          <p:val>
                                            <p:strVal val="#ppt_x"/>
                                          </p:val>
                                        </p:tav>
                                      </p:tavLst>
                                    </p:anim>
                                    <p:anim calcmode="lin" valueType="num">
                                      <p:cBhvr>
                                        <p:cTn id="18" dur="500" fill="hold"/>
                                        <p:tgtEl>
                                          <p:spTgt spid="32"/>
                                        </p:tgtEl>
                                        <p:attrNameLst>
                                          <p:attrName>ppt_y</p:attrName>
                                        </p:attrNameLst>
                                      </p:cBhvr>
                                      <p:tavLst>
                                        <p:tav tm="0">
                                          <p:val>
                                            <p:strVal val="#ppt_y+.1"/>
                                          </p:val>
                                        </p:tav>
                                        <p:tav tm="100000">
                                          <p:val>
                                            <p:strVal val="#ppt_y"/>
                                          </p:val>
                                        </p:tav>
                                      </p:tavLst>
                                    </p:anim>
                                  </p:childTnLst>
                                </p:cTn>
                              </p:par>
                              <p:par>
                                <p:cTn id="19" presetID="16" presetClass="entr" presetSubtype="37"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arn(outVertical)">
                                      <p:cBhvr>
                                        <p:cTn id="21" dur="500"/>
                                        <p:tgtEl>
                                          <p:spTgt spid="52"/>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par>
                          <p:cTn id="29" fill="hold">
                            <p:stCondLst>
                              <p:cond delay="1500"/>
                            </p:stCondLst>
                            <p:childTnLst>
                              <p:par>
                                <p:cTn id="30" presetID="16" presetClass="entr" presetSubtype="37"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barn(outVertical)">
                                      <p:cBhvr>
                                        <p:cTn id="32" dur="500"/>
                                        <p:tgtEl>
                                          <p:spTgt spid="54"/>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anim calcmode="lin" valueType="num">
                                      <p:cBhvr>
                                        <p:cTn id="36" dur="500" fill="hold"/>
                                        <p:tgtEl>
                                          <p:spTgt spid="38"/>
                                        </p:tgtEl>
                                        <p:attrNameLst>
                                          <p:attrName>ppt_x</p:attrName>
                                        </p:attrNameLst>
                                      </p:cBhvr>
                                      <p:tavLst>
                                        <p:tav tm="0">
                                          <p:val>
                                            <p:strVal val="#ppt_x"/>
                                          </p:val>
                                        </p:tav>
                                        <p:tav tm="100000">
                                          <p:val>
                                            <p:strVal val="#ppt_x"/>
                                          </p:val>
                                        </p:tav>
                                      </p:tavLst>
                                    </p:anim>
                                    <p:anim calcmode="lin" valueType="num">
                                      <p:cBhvr>
                                        <p:cTn id="37" dur="500" fill="hold"/>
                                        <p:tgtEl>
                                          <p:spTgt spid="3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anim calcmode="lin" valueType="num">
                                      <p:cBhvr>
                                        <p:cTn id="41" dur="500" fill="hold"/>
                                        <p:tgtEl>
                                          <p:spTgt spid="33"/>
                                        </p:tgtEl>
                                        <p:attrNameLst>
                                          <p:attrName>ppt_x</p:attrName>
                                        </p:attrNameLst>
                                      </p:cBhvr>
                                      <p:tavLst>
                                        <p:tav tm="0">
                                          <p:val>
                                            <p:strVal val="#ppt_x"/>
                                          </p:val>
                                        </p:tav>
                                        <p:tav tm="100000">
                                          <p:val>
                                            <p:strVal val="#ppt_x"/>
                                          </p:val>
                                        </p:tav>
                                      </p:tavLst>
                                    </p:anim>
                                    <p:anim calcmode="lin" valueType="num">
                                      <p:cBhvr>
                                        <p:cTn id="42" dur="50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anim calcmode="lin" valueType="num">
                                      <p:cBhvr>
                                        <p:cTn id="46" dur="500" fill="hold"/>
                                        <p:tgtEl>
                                          <p:spTgt spid="40"/>
                                        </p:tgtEl>
                                        <p:attrNameLst>
                                          <p:attrName>ppt_x</p:attrName>
                                        </p:attrNameLst>
                                      </p:cBhvr>
                                      <p:tavLst>
                                        <p:tav tm="0">
                                          <p:val>
                                            <p:strVal val="#ppt_x"/>
                                          </p:val>
                                        </p:tav>
                                        <p:tav tm="100000">
                                          <p:val>
                                            <p:strVal val="#ppt_x"/>
                                          </p:val>
                                        </p:tav>
                                      </p:tavLst>
                                    </p:anim>
                                    <p:anim calcmode="lin" valueType="num">
                                      <p:cBhvr>
                                        <p:cTn id="47" dur="500" fill="hold"/>
                                        <p:tgtEl>
                                          <p:spTgt spid="40"/>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anim calcmode="lin" valueType="num">
                                      <p:cBhvr>
                                        <p:cTn id="51" dur="500" fill="hold"/>
                                        <p:tgtEl>
                                          <p:spTgt spid="36"/>
                                        </p:tgtEl>
                                        <p:attrNameLst>
                                          <p:attrName>ppt_x</p:attrName>
                                        </p:attrNameLst>
                                      </p:cBhvr>
                                      <p:tavLst>
                                        <p:tav tm="0">
                                          <p:val>
                                            <p:strVal val="#ppt_x"/>
                                          </p:val>
                                        </p:tav>
                                        <p:tav tm="100000">
                                          <p:val>
                                            <p:strVal val="#ppt_x"/>
                                          </p:val>
                                        </p:tav>
                                      </p:tavLst>
                                    </p:anim>
                                    <p:anim calcmode="lin" valueType="num">
                                      <p:cBhvr>
                                        <p:cTn id="52" dur="500" fill="hold"/>
                                        <p:tgtEl>
                                          <p:spTgt spid="3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anim calcmode="lin" valueType="num">
                                      <p:cBhvr>
                                        <p:cTn id="56" dur="500" fill="hold"/>
                                        <p:tgtEl>
                                          <p:spTgt spid="39"/>
                                        </p:tgtEl>
                                        <p:attrNameLst>
                                          <p:attrName>ppt_x</p:attrName>
                                        </p:attrNameLst>
                                      </p:cBhvr>
                                      <p:tavLst>
                                        <p:tav tm="0">
                                          <p:val>
                                            <p:strVal val="#ppt_x"/>
                                          </p:val>
                                        </p:tav>
                                        <p:tav tm="100000">
                                          <p:val>
                                            <p:strVal val="#ppt_x"/>
                                          </p:val>
                                        </p:tav>
                                      </p:tavLst>
                                    </p:anim>
                                    <p:anim calcmode="lin" valueType="num">
                                      <p:cBhvr>
                                        <p:cTn id="57" dur="500" fill="hold"/>
                                        <p:tgtEl>
                                          <p:spTgt spid="3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anim calcmode="lin" valueType="num">
                                      <p:cBhvr>
                                        <p:cTn id="61" dur="500" fill="hold"/>
                                        <p:tgtEl>
                                          <p:spTgt spid="37"/>
                                        </p:tgtEl>
                                        <p:attrNameLst>
                                          <p:attrName>ppt_x</p:attrName>
                                        </p:attrNameLst>
                                      </p:cBhvr>
                                      <p:tavLst>
                                        <p:tav tm="0">
                                          <p:val>
                                            <p:strVal val="#ppt_x"/>
                                          </p:val>
                                        </p:tav>
                                        <p:tav tm="100000">
                                          <p:val>
                                            <p:strVal val="#ppt_x"/>
                                          </p:val>
                                        </p:tav>
                                      </p:tavLst>
                                    </p:anim>
                                    <p:anim calcmode="lin" valueType="num">
                                      <p:cBhvr>
                                        <p:cTn id="62" dur="500" fill="hold"/>
                                        <p:tgtEl>
                                          <p:spTgt spid="37"/>
                                        </p:tgtEl>
                                        <p:attrNameLst>
                                          <p:attrName>ppt_y</p:attrName>
                                        </p:attrNameLst>
                                      </p:cBhvr>
                                      <p:tavLst>
                                        <p:tav tm="0">
                                          <p:val>
                                            <p:strVal val="#ppt_y+.1"/>
                                          </p:val>
                                        </p:tav>
                                        <p:tav tm="100000">
                                          <p:val>
                                            <p:strVal val="#ppt_y"/>
                                          </p:val>
                                        </p:tav>
                                      </p:tavLst>
                                    </p:anim>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500"/>
                                        <p:tgtEl>
                                          <p:spTgt spid="72"/>
                                        </p:tgtEl>
                                      </p:cBhvr>
                                    </p:animEffect>
                                  </p:childTnLst>
                                </p:cTn>
                              </p:par>
                            </p:childTnLst>
                          </p:cTn>
                        </p:par>
                        <p:par>
                          <p:cTn id="70" fill="hold">
                            <p:stCondLst>
                              <p:cond delay="2500"/>
                            </p:stCondLst>
                            <p:childTnLst>
                              <p:par>
                                <p:cTn id="71" presetID="22" presetClass="entr" presetSubtype="2"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right)">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p:bldP spid="39" grpId="0"/>
      <p:bldP spid="40" grpId="0"/>
      <p:bldP spid="41" grpId="0"/>
      <p:bldP spid="53" grpId="0"/>
      <p:bldP spid="5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ohemianVTI">
  <a:themeElements>
    <a:clrScheme name="AnalogousFromRegularSeedLeftStep">
      <a:dk1>
        <a:srgbClr val="000000"/>
      </a:dk1>
      <a:lt1>
        <a:srgbClr val="FFFFFF"/>
      </a:lt1>
      <a:dk2>
        <a:srgbClr val="1B2B30"/>
      </a:dk2>
      <a:lt2>
        <a:srgbClr val="F0F3F2"/>
      </a:lt2>
      <a:accent1>
        <a:srgbClr val="CE4271"/>
      </a:accent1>
      <a:accent2>
        <a:srgbClr val="BC3099"/>
      </a:accent2>
      <a:accent3>
        <a:srgbClr val="B642CE"/>
      </a:accent3>
      <a:accent4>
        <a:srgbClr val="6E36BE"/>
      </a:accent4>
      <a:accent5>
        <a:srgbClr val="4242CE"/>
      </a:accent5>
      <a:accent6>
        <a:srgbClr val="306BBC"/>
      </a:accent6>
      <a:hlink>
        <a:srgbClr val="349D7A"/>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xml><?xml version="1.0" encoding="utf-8"?>
<a:theme xmlns:a="http://schemas.openxmlformats.org/drawingml/2006/main" name="6_Light Template">
  <a:themeElements>
    <a:clrScheme name="GCIO">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vised test.pptx" id="{C0FC4B04-CD69-4BC6-8748-A6672E4550EB}" vid="{A44565E5-6896-416C-B9F0-3A84D75DEF84}"/>
    </a:ext>
  </a:extLst>
</a:theme>
</file>

<file path=ppt/theme/theme4.xml><?xml version="1.0" encoding="utf-8"?>
<a:theme xmlns:a="http://schemas.openxmlformats.org/drawingml/2006/main" name="3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3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6.xml><?xml version="1.0" encoding="utf-8"?>
<a:theme xmlns:a="http://schemas.openxmlformats.org/drawingml/2006/main" name="Master Slide Template">
  <a:themeElements>
    <a:clrScheme name="AnalogousFromLightSeedLeftStep">
      <a:dk1>
        <a:srgbClr val="000000"/>
      </a:dk1>
      <a:lt1>
        <a:srgbClr val="FFFFFF"/>
      </a:lt1>
      <a:dk2>
        <a:srgbClr val="243941"/>
      </a:dk2>
      <a:lt2>
        <a:srgbClr val="E8E6E2"/>
      </a:lt2>
      <a:accent1>
        <a:srgbClr val="8FA1CD"/>
      </a:accent1>
      <a:accent2>
        <a:srgbClr val="77ABC2"/>
      </a:accent2>
      <a:accent3>
        <a:srgbClr val="78ACA6"/>
      </a:accent3>
      <a:accent4>
        <a:srgbClr val="6DB18D"/>
      </a:accent4>
      <a:accent5>
        <a:srgbClr val="77B07A"/>
      </a:accent5>
      <a:accent6>
        <a:srgbClr val="83AE6B"/>
      </a:accent6>
      <a:hlink>
        <a:srgbClr val="918158"/>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2206</Words>
  <Application>Microsoft Office PowerPoint</Application>
  <PresentationFormat>Widescreen</PresentationFormat>
  <Paragraphs>500</Paragraphs>
  <Slides>16</Slides>
  <Notes>10</Notes>
  <HiddenSlides>0</HiddenSlides>
  <MMClips>0</MMClips>
  <ScaleCrop>false</ScaleCrop>
  <HeadingPairs>
    <vt:vector size="8" baseType="variant">
      <vt:variant>
        <vt:lpstr>Fonts Used</vt:lpstr>
      </vt:variant>
      <vt:variant>
        <vt:i4>17</vt:i4>
      </vt:variant>
      <vt:variant>
        <vt:lpstr>Theme</vt:lpstr>
      </vt:variant>
      <vt:variant>
        <vt:i4>6</vt:i4>
      </vt:variant>
      <vt:variant>
        <vt:lpstr>Embedded OLE Servers</vt:lpstr>
      </vt:variant>
      <vt:variant>
        <vt:i4>1</vt:i4>
      </vt:variant>
      <vt:variant>
        <vt:lpstr>Slide Titles</vt:lpstr>
      </vt:variant>
      <vt:variant>
        <vt:i4>16</vt:i4>
      </vt:variant>
    </vt:vector>
  </HeadingPairs>
  <TitlesOfParts>
    <vt:vector size="40" baseType="lpstr">
      <vt:lpstr>Arial</vt:lpstr>
      <vt:lpstr>Avenir Next LT Pro</vt:lpstr>
      <vt:lpstr>Avenir Next LT Pro Light</vt:lpstr>
      <vt:lpstr>Berlin Sans FB Demi</vt:lpstr>
      <vt:lpstr>Calibri</vt:lpstr>
      <vt:lpstr>Consolas</vt:lpstr>
      <vt:lpstr>Courier New</vt:lpstr>
      <vt:lpstr>Modern Love</vt:lpstr>
      <vt:lpstr>Segoe UI</vt:lpstr>
      <vt:lpstr>Segoe UI </vt:lpstr>
      <vt:lpstr>Segoe UI Light</vt:lpstr>
      <vt:lpstr>Segoe UI Semibold</vt:lpstr>
      <vt:lpstr>Segoe UI Semilight</vt:lpstr>
      <vt:lpstr>Sitka Subheading</vt:lpstr>
      <vt:lpstr>Symbol</vt:lpstr>
      <vt:lpstr>Trebuchet MS</vt:lpstr>
      <vt:lpstr>Wingdings</vt:lpstr>
      <vt:lpstr>BohemianVTI</vt:lpstr>
      <vt:lpstr>2_EBC_2017</vt:lpstr>
      <vt:lpstr>6_Light Template</vt:lpstr>
      <vt:lpstr>3_Black Template</vt:lpstr>
      <vt:lpstr>3_FY18 Enterprise</vt:lpstr>
      <vt:lpstr>Master Slide Template</vt:lpstr>
      <vt:lpstr>think-cell Slide</vt:lpstr>
      <vt:lpstr>Distributed Deep Learning</vt:lpstr>
      <vt:lpstr>PowerPoint Presentation</vt:lpstr>
      <vt:lpstr>GPUs for Compute (NC) &amp; Visualization (NV)</vt:lpstr>
      <vt:lpstr>GPUs for Deep Learning (ND Series)</vt:lpstr>
      <vt:lpstr>Azure NC A100 v4 Virtual Machine</vt:lpstr>
      <vt:lpstr>Azure NDm A100 v4 Virtual Machine</vt:lpstr>
      <vt:lpstr>Azure ND H100 v5 Virtual Machine</vt:lpstr>
      <vt:lpstr>Azure NP Series w/FPGA Runtime</vt:lpstr>
      <vt:lpstr>GPU Computing </vt:lpstr>
      <vt:lpstr>GPUs for Compute (NC) &amp; Visualization (NV)</vt:lpstr>
      <vt:lpstr>GPUs for Deep Learning (ND series)</vt:lpstr>
      <vt:lpstr>Building Scalable Supercomputers in the Cloud </vt:lpstr>
      <vt:lpstr>ND_v4 Node Topology</vt:lpstr>
      <vt:lpstr>Optimizer required memory </vt:lpstr>
      <vt:lpstr>PowerPoint Presentation</vt:lpstr>
      <vt:lpstr>Collective operation - Wikipedia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Bina</dc:creator>
  <cp:lastModifiedBy>Ali Bina</cp:lastModifiedBy>
  <cp:revision>39</cp:revision>
  <dcterms:created xsi:type="dcterms:W3CDTF">2023-10-20T14:00:40Z</dcterms:created>
  <dcterms:modified xsi:type="dcterms:W3CDTF">2023-10-29T05:45:13Z</dcterms:modified>
</cp:coreProperties>
</file>